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1" r:id="rId1"/>
  </p:sldMasterIdLst>
  <p:notesMasterIdLst>
    <p:notesMasterId r:id="rId32"/>
  </p:notesMasterIdLst>
  <p:sldIdLst>
    <p:sldId id="256" r:id="rId2"/>
    <p:sldId id="257" r:id="rId3"/>
    <p:sldId id="259" r:id="rId4"/>
    <p:sldId id="261" r:id="rId5"/>
    <p:sldId id="263" r:id="rId6"/>
    <p:sldId id="286" r:id="rId7"/>
    <p:sldId id="287" r:id="rId8"/>
    <p:sldId id="272" r:id="rId9"/>
    <p:sldId id="288" r:id="rId10"/>
    <p:sldId id="289" r:id="rId11"/>
    <p:sldId id="265" r:id="rId12"/>
    <p:sldId id="290" r:id="rId13"/>
    <p:sldId id="291" r:id="rId14"/>
    <p:sldId id="292" r:id="rId15"/>
    <p:sldId id="293" r:id="rId16"/>
    <p:sldId id="294" r:id="rId17"/>
    <p:sldId id="297" r:id="rId18"/>
    <p:sldId id="262" r:id="rId19"/>
    <p:sldId id="296" r:id="rId20"/>
    <p:sldId id="260" r:id="rId21"/>
    <p:sldId id="266" r:id="rId22"/>
    <p:sldId id="298" r:id="rId23"/>
    <p:sldId id="271" r:id="rId24"/>
    <p:sldId id="299" r:id="rId25"/>
    <p:sldId id="302" r:id="rId26"/>
    <p:sldId id="300" r:id="rId27"/>
    <p:sldId id="282" r:id="rId28"/>
    <p:sldId id="301" r:id="rId29"/>
    <p:sldId id="273" r:id="rId30"/>
    <p:sldId id="281" r:id="rId31"/>
  </p:sldIdLst>
  <p:sldSz cx="9144000" cy="5143500" type="screen16x9"/>
  <p:notesSz cx="6858000" cy="9144000"/>
  <p:embeddedFontLst>
    <p:embeddedFont>
      <p:font typeface="Nunito Sans" panose="02010600030101010101" charset="0"/>
      <p:regular r:id="rId33"/>
      <p:bold r:id="rId34"/>
      <p:italic r:id="rId35"/>
      <p:boldItalic r:id="rId36"/>
    </p:embeddedFont>
    <p:embeddedFont>
      <p:font typeface="Calibri" panose="020F0502020204030204" pitchFamily="34" charset="0"/>
      <p:regular r:id="rId37"/>
      <p:bold r:id="rId38"/>
      <p:italic r:id="rId39"/>
      <p:boldItalic r:id="rId40"/>
    </p:embeddedFont>
    <p:embeddedFont>
      <p:font typeface="Mangal" panose="02040503050203030202" pitchFamily="18" charset="0"/>
      <p:regular r:id="rId41"/>
    </p:embeddedFont>
    <p:embeddedFont>
      <p:font typeface="Georgia" panose="02040502050405020303" pitchFamily="18" charset="0"/>
      <p:regular r:id="rId42"/>
      <p:bold r:id="rId43"/>
      <p:italic r:id="rId44"/>
      <p:boldItalic r:id="rId45"/>
    </p:embeddedFont>
    <p:embeddedFont>
      <p:font typeface="Lucida Sans" panose="020B0602030504020204" pitchFamily="3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67031"/>
    <a:srgbClr val="666666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EF92D9D9-2A23-422D-B75C-50843651CD19}">
  <a:tblStyle styleId="{EF92D9D9-2A23-422D-B75C-50843651CD19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2D5ABB26-0587-4C30-8999-92F81FD0307C}" styleName="无样式，无网格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4" d="100"/>
          <a:sy n="114" d="100"/>
        </p:scale>
        <p:origin x="135" y="6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7.fntdata"/><Relationship Id="rId21" Type="http://schemas.openxmlformats.org/officeDocument/2006/relationships/slide" Target="slides/slide20.xml"/><Relationship Id="rId34" Type="http://schemas.openxmlformats.org/officeDocument/2006/relationships/font" Target="fonts/font2.fntdata"/><Relationship Id="rId42" Type="http://schemas.openxmlformats.org/officeDocument/2006/relationships/font" Target="fonts/font10.fntdata"/><Relationship Id="rId47" Type="http://schemas.openxmlformats.org/officeDocument/2006/relationships/font" Target="fonts/font15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37" Type="http://schemas.openxmlformats.org/officeDocument/2006/relationships/font" Target="fonts/font5.fntdata"/><Relationship Id="rId40" Type="http://schemas.openxmlformats.org/officeDocument/2006/relationships/font" Target="fonts/font8.fntdata"/><Relationship Id="rId45" Type="http://schemas.openxmlformats.org/officeDocument/2006/relationships/font" Target="fonts/font13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2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3.fntdata"/><Relationship Id="rId43" Type="http://schemas.openxmlformats.org/officeDocument/2006/relationships/font" Target="fonts/font11.fntdata"/><Relationship Id="rId48" Type="http://schemas.openxmlformats.org/officeDocument/2006/relationships/font" Target="fonts/font16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1.fntdata"/><Relationship Id="rId38" Type="http://schemas.openxmlformats.org/officeDocument/2006/relationships/font" Target="fonts/font6.fntdata"/><Relationship Id="rId46" Type="http://schemas.openxmlformats.org/officeDocument/2006/relationships/font" Target="fonts/font14.fntdata"/><Relationship Id="rId20" Type="http://schemas.openxmlformats.org/officeDocument/2006/relationships/slide" Target="slides/slide19.xml"/><Relationship Id="rId41" Type="http://schemas.openxmlformats.org/officeDocument/2006/relationships/font" Target="fonts/font9.fntdata"/><Relationship Id="rId54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4.fntdata"/><Relationship Id="rId49" Type="http://schemas.openxmlformats.org/officeDocument/2006/relationships/font" Target="fonts/font17.fntdata"/></Relationships>
</file>

<file path=ppt/media/hdphoto1.wdp>
</file>

<file path=ppt/media/hdphoto2.wdp>
</file>

<file path=ppt/media/image1.png>
</file>

<file path=ppt/media/image10.png>
</file>

<file path=ppt/media/image11.png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png>
</file>

<file path=ppt/media/image20.tiff>
</file>

<file path=ppt/media/image21.png>
</file>

<file path=ppt/media/image22.tiff>
</file>

<file path=ppt/media/image23.tiff>
</file>

<file path=ppt/media/image24.tiff>
</file>

<file path=ppt/media/image25.tiff>
</file>

<file path=ppt/media/image26.tiff>
</file>

<file path=ppt/media/image27.tiff>
</file>

<file path=ppt/media/image28.tiff>
</file>

<file path=ppt/media/image29.tiff>
</file>

<file path=ppt/media/image3.png>
</file>

<file path=ppt/media/image30.tiff>
</file>

<file path=ppt/media/image31.tiff>
</file>

<file path=ppt/media/image32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●"/>
              <a:defRPr sz="1100"/>
            </a:lvl1pPr>
            <a:lvl2pPr lvl="1">
              <a:spcBef>
                <a:spcPts val="0"/>
              </a:spcBef>
              <a:buSzPts val="1400"/>
              <a:buChar char="○"/>
              <a:defRPr sz="1100"/>
            </a:lvl2pPr>
            <a:lvl3pPr lvl="2">
              <a:spcBef>
                <a:spcPts val="0"/>
              </a:spcBef>
              <a:buSzPts val="1400"/>
              <a:buChar char="■"/>
              <a:defRPr sz="1100"/>
            </a:lvl3pPr>
            <a:lvl4pPr lvl="3">
              <a:spcBef>
                <a:spcPts val="0"/>
              </a:spcBef>
              <a:buSzPts val="1400"/>
              <a:buChar char="●"/>
              <a:defRPr sz="1100"/>
            </a:lvl4pPr>
            <a:lvl5pPr lvl="4">
              <a:spcBef>
                <a:spcPts val="0"/>
              </a:spcBef>
              <a:buSzPts val="1400"/>
              <a:buChar char="○"/>
              <a:defRPr sz="1100"/>
            </a:lvl5pPr>
            <a:lvl6pPr lvl="5">
              <a:spcBef>
                <a:spcPts val="0"/>
              </a:spcBef>
              <a:buSzPts val="1400"/>
              <a:buChar char="■"/>
              <a:defRPr sz="1100"/>
            </a:lvl6pPr>
            <a:lvl7pPr lvl="6">
              <a:spcBef>
                <a:spcPts val="0"/>
              </a:spcBef>
              <a:buSzPts val="1400"/>
              <a:buChar char="●"/>
              <a:defRPr sz="1100"/>
            </a:lvl7pPr>
            <a:lvl8pPr lvl="7">
              <a:spcBef>
                <a:spcPts val="0"/>
              </a:spcBef>
              <a:buSzPts val="1400"/>
              <a:buChar char="○"/>
              <a:defRPr sz="1100"/>
            </a:lvl8pPr>
            <a:lvl9pPr lvl="8">
              <a:spcBef>
                <a:spcPts val="0"/>
              </a:spcBef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Shape 8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Shape 15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9" name="Shape 15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5495016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75570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Shape 1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Shape 1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49499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Shape 1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Shape 1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3715133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0238302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Shape 31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Shape 31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792749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Shape 10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Shape 20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9" name="Shape 20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26394941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8" name="Shape 4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9" name="Shape 4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39223577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Shape 34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1" name="Shape 34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8" name="Shape 4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69" name="Shape 4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Shape 1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Shape 1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Shape 32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Shape 32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17594791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4" name="Shape 13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0036516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Shape 17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9" name="Shape 17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Shape 1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468925" y="2387250"/>
            <a:ext cx="3636600" cy="2259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1pPr>
            <a:lvl2pPr lvl="1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2pPr>
            <a:lvl3pPr lvl="2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3pPr>
            <a:lvl4pPr lvl="3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4pPr>
            <a:lvl5pPr lvl="4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5pPr>
            <a:lvl6pPr lvl="5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6pPr>
            <a:lvl7pPr lvl="6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7pPr>
            <a:lvl8pPr lvl="7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8pPr>
            <a:lvl9pPr lvl="8">
              <a:spcBef>
                <a:spcPts val="0"/>
              </a:spcBef>
              <a:buClr>
                <a:srgbClr val="F67031"/>
              </a:buClr>
              <a:buSzPts val="3000"/>
              <a:buNone/>
              <a:defRPr sz="3000" b="1"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2" name="Shape 12"/>
          <p:cNvSpPr/>
          <p:nvPr/>
        </p:nvSpPr>
        <p:spPr>
          <a:xfrm>
            <a:off x="4574900" y="-150"/>
            <a:ext cx="185400" cy="5143500"/>
          </a:xfrm>
          <a:prstGeom prst="rect">
            <a:avLst/>
          </a:prstGeom>
          <a:gradFill>
            <a:gsLst>
              <a:gs pos="0">
                <a:srgbClr val="000014">
                  <a:alpha val="49803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ColTx">
  <p:cSld name="Title + 2 columns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Shape 6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7" name="Shape 6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/>
            </a:lvl1pPr>
            <a:lvl2pPr lvl="1">
              <a:spcBef>
                <a:spcPts val="0"/>
              </a:spcBef>
              <a:buSzPts val="2400"/>
              <a:buNone/>
              <a:defRPr/>
            </a:lvl2pPr>
            <a:lvl3pPr lvl="2">
              <a:spcBef>
                <a:spcPts val="0"/>
              </a:spcBef>
              <a:buSzPts val="2400"/>
              <a:buNone/>
              <a:defRPr/>
            </a:lvl3pPr>
            <a:lvl4pPr lvl="3">
              <a:spcBef>
                <a:spcPts val="0"/>
              </a:spcBef>
              <a:buSzPts val="2400"/>
              <a:buNone/>
              <a:defRPr/>
            </a:lvl4pPr>
            <a:lvl5pPr lvl="4">
              <a:spcBef>
                <a:spcPts val="0"/>
              </a:spcBef>
              <a:buSzPts val="2400"/>
              <a:buNone/>
              <a:defRPr/>
            </a:lvl5pPr>
            <a:lvl6pPr lvl="5">
              <a:spcBef>
                <a:spcPts val="0"/>
              </a:spcBef>
              <a:buSzPts val="2400"/>
              <a:buNone/>
              <a:defRPr/>
            </a:lvl6pPr>
            <a:lvl7pPr lvl="6">
              <a:spcBef>
                <a:spcPts val="0"/>
              </a:spcBef>
              <a:buSzPts val="2400"/>
              <a:buNone/>
              <a:defRPr/>
            </a:lvl7pPr>
            <a:lvl8pPr lvl="7">
              <a:spcBef>
                <a:spcPts val="0"/>
              </a:spcBef>
              <a:buSzPts val="2400"/>
              <a:buNone/>
              <a:defRPr/>
            </a:lvl8pPr>
            <a:lvl9pPr lvl="8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>
            <a:off x="3062200" y="575500"/>
            <a:ext cx="27300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▪"/>
              <a:defRPr sz="1100"/>
            </a:lvl1pPr>
            <a:lvl2pPr lvl="1">
              <a:spcBef>
                <a:spcPts val="0"/>
              </a:spcBef>
              <a:buSzPts val="1100"/>
              <a:buChar char="-"/>
              <a:defRPr sz="1100"/>
            </a:lvl2pPr>
            <a:lvl3pPr lvl="2">
              <a:spcBef>
                <a:spcPts val="0"/>
              </a:spcBef>
              <a:buSzPts val="1100"/>
              <a:buChar char="-"/>
              <a:defRPr sz="1100"/>
            </a:lvl3pPr>
            <a:lvl4pPr lvl="3">
              <a:spcBef>
                <a:spcPts val="0"/>
              </a:spcBef>
              <a:buSzPts val="1100"/>
              <a:buChar char="-"/>
              <a:defRPr sz="1100"/>
            </a:lvl4pPr>
            <a:lvl5pPr lvl="4">
              <a:spcBef>
                <a:spcPts val="0"/>
              </a:spcBef>
              <a:buSzPts val="1100"/>
              <a:buChar char="-"/>
              <a:defRPr sz="1100"/>
            </a:lvl5pPr>
            <a:lvl6pPr lvl="5">
              <a:spcBef>
                <a:spcPts val="0"/>
              </a:spcBef>
              <a:buSzPts val="1100"/>
              <a:buChar char="-"/>
              <a:defRPr sz="1100"/>
            </a:lvl6pPr>
            <a:lvl7pPr lvl="6">
              <a:spcBef>
                <a:spcPts val="0"/>
              </a:spcBef>
              <a:buSzPts val="1100"/>
              <a:buChar char="-"/>
              <a:defRPr sz="1100"/>
            </a:lvl7pPr>
            <a:lvl8pPr lvl="7">
              <a:spcBef>
                <a:spcPts val="0"/>
              </a:spcBef>
              <a:buSzPts val="1100"/>
              <a:buChar char="-"/>
              <a:defRPr sz="1100"/>
            </a:lvl8pPr>
            <a:lvl9pPr lvl="8">
              <a:spcBef>
                <a:spcPts val="0"/>
              </a:spcBef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body" idx="2"/>
          </p:nvPr>
        </p:nvSpPr>
        <p:spPr>
          <a:xfrm>
            <a:off x="5956701" y="575500"/>
            <a:ext cx="27300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100"/>
              <a:buChar char="▪"/>
              <a:defRPr sz="1100"/>
            </a:lvl1pPr>
            <a:lvl2pPr lvl="1">
              <a:spcBef>
                <a:spcPts val="0"/>
              </a:spcBef>
              <a:buSzPts val="1100"/>
              <a:buChar char="-"/>
              <a:defRPr sz="1100"/>
            </a:lvl2pPr>
            <a:lvl3pPr lvl="2">
              <a:spcBef>
                <a:spcPts val="0"/>
              </a:spcBef>
              <a:buSzPts val="1100"/>
              <a:buChar char="-"/>
              <a:defRPr sz="1100"/>
            </a:lvl3pPr>
            <a:lvl4pPr lvl="3">
              <a:spcBef>
                <a:spcPts val="0"/>
              </a:spcBef>
              <a:buSzPts val="1100"/>
              <a:buChar char="-"/>
              <a:defRPr sz="1100"/>
            </a:lvl4pPr>
            <a:lvl5pPr lvl="4">
              <a:spcBef>
                <a:spcPts val="0"/>
              </a:spcBef>
              <a:buSzPts val="1100"/>
              <a:buChar char="-"/>
              <a:defRPr sz="1100"/>
            </a:lvl5pPr>
            <a:lvl6pPr lvl="5">
              <a:spcBef>
                <a:spcPts val="0"/>
              </a:spcBef>
              <a:buSzPts val="1100"/>
              <a:buChar char="-"/>
              <a:defRPr sz="1100"/>
            </a:lvl6pPr>
            <a:lvl7pPr lvl="6">
              <a:spcBef>
                <a:spcPts val="0"/>
              </a:spcBef>
              <a:buSzPts val="1100"/>
              <a:buChar char="-"/>
              <a:defRPr sz="1100"/>
            </a:lvl7pPr>
            <a:lvl8pPr lvl="7">
              <a:spcBef>
                <a:spcPts val="0"/>
              </a:spcBef>
              <a:buSzPts val="1100"/>
              <a:buChar char="-"/>
              <a:defRPr sz="1100"/>
            </a:lvl8pPr>
            <a:lvl9pPr lvl="8">
              <a:spcBef>
                <a:spcPts val="0"/>
              </a:spcBef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3 columns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Shape 7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4" name="Shape 74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body" idx="1"/>
          </p:nvPr>
        </p:nvSpPr>
        <p:spPr>
          <a:xfrm>
            <a:off x="3069325" y="575500"/>
            <a:ext cx="17898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900"/>
              <a:buChar char="▪"/>
              <a:defRPr sz="900"/>
            </a:lvl1pPr>
            <a:lvl2pPr lvl="1" rtl="0">
              <a:spcBef>
                <a:spcPts val="0"/>
              </a:spcBef>
              <a:buSzPts val="900"/>
              <a:buChar char="-"/>
              <a:defRPr sz="900"/>
            </a:lvl2pPr>
            <a:lvl3pPr lvl="2" rtl="0">
              <a:spcBef>
                <a:spcPts val="0"/>
              </a:spcBef>
              <a:buSzPts val="900"/>
              <a:buChar char="-"/>
              <a:defRPr sz="900"/>
            </a:lvl3pPr>
            <a:lvl4pPr lvl="3" rtl="0">
              <a:spcBef>
                <a:spcPts val="0"/>
              </a:spcBef>
              <a:buSzPts val="900"/>
              <a:buChar char="-"/>
              <a:defRPr sz="900"/>
            </a:lvl4pPr>
            <a:lvl5pPr lvl="4" rtl="0">
              <a:spcBef>
                <a:spcPts val="0"/>
              </a:spcBef>
              <a:buSzPts val="900"/>
              <a:buChar char="-"/>
              <a:defRPr sz="900"/>
            </a:lvl5pPr>
            <a:lvl6pPr lvl="5" rtl="0">
              <a:spcBef>
                <a:spcPts val="0"/>
              </a:spcBef>
              <a:buSzPts val="900"/>
              <a:buChar char="-"/>
              <a:defRPr sz="900"/>
            </a:lvl6pPr>
            <a:lvl7pPr lvl="6" rtl="0">
              <a:spcBef>
                <a:spcPts val="0"/>
              </a:spcBef>
              <a:buSzPts val="900"/>
              <a:buChar char="-"/>
              <a:defRPr sz="900"/>
            </a:lvl7pPr>
            <a:lvl8pPr lvl="7" rtl="0">
              <a:spcBef>
                <a:spcPts val="0"/>
              </a:spcBef>
              <a:buSzPts val="900"/>
              <a:buChar char="-"/>
              <a:defRPr sz="900"/>
            </a:lvl8pPr>
            <a:lvl9pPr lvl="8" rtl="0">
              <a:spcBef>
                <a:spcPts val="0"/>
              </a:spcBef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body" idx="2"/>
          </p:nvPr>
        </p:nvSpPr>
        <p:spPr>
          <a:xfrm>
            <a:off x="4951006" y="575500"/>
            <a:ext cx="17898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900"/>
              <a:buChar char="▪"/>
              <a:defRPr sz="900"/>
            </a:lvl1pPr>
            <a:lvl2pPr lvl="1" rtl="0">
              <a:spcBef>
                <a:spcPts val="0"/>
              </a:spcBef>
              <a:buSzPts val="900"/>
              <a:buChar char="-"/>
              <a:defRPr sz="900"/>
            </a:lvl2pPr>
            <a:lvl3pPr lvl="2" rtl="0">
              <a:spcBef>
                <a:spcPts val="0"/>
              </a:spcBef>
              <a:buSzPts val="900"/>
              <a:buChar char="-"/>
              <a:defRPr sz="900"/>
            </a:lvl3pPr>
            <a:lvl4pPr lvl="3" rtl="0">
              <a:spcBef>
                <a:spcPts val="0"/>
              </a:spcBef>
              <a:buSzPts val="900"/>
              <a:buChar char="-"/>
              <a:defRPr sz="900"/>
            </a:lvl4pPr>
            <a:lvl5pPr lvl="4" rtl="0">
              <a:spcBef>
                <a:spcPts val="0"/>
              </a:spcBef>
              <a:buSzPts val="900"/>
              <a:buChar char="-"/>
              <a:defRPr sz="900"/>
            </a:lvl5pPr>
            <a:lvl6pPr lvl="5" rtl="0">
              <a:spcBef>
                <a:spcPts val="0"/>
              </a:spcBef>
              <a:buSzPts val="900"/>
              <a:buChar char="-"/>
              <a:defRPr sz="900"/>
            </a:lvl6pPr>
            <a:lvl7pPr lvl="6" rtl="0">
              <a:spcBef>
                <a:spcPts val="0"/>
              </a:spcBef>
              <a:buSzPts val="900"/>
              <a:buChar char="-"/>
              <a:defRPr sz="900"/>
            </a:lvl7pPr>
            <a:lvl8pPr lvl="7" rtl="0">
              <a:spcBef>
                <a:spcPts val="0"/>
              </a:spcBef>
              <a:buSzPts val="900"/>
              <a:buChar char="-"/>
              <a:defRPr sz="900"/>
            </a:lvl8pPr>
            <a:lvl9pPr lvl="8" rtl="0">
              <a:spcBef>
                <a:spcPts val="0"/>
              </a:spcBef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body" idx="3"/>
          </p:nvPr>
        </p:nvSpPr>
        <p:spPr>
          <a:xfrm>
            <a:off x="6832686" y="575500"/>
            <a:ext cx="17898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900"/>
              <a:buChar char="▪"/>
              <a:defRPr sz="900"/>
            </a:lvl1pPr>
            <a:lvl2pPr lvl="1" rtl="0">
              <a:spcBef>
                <a:spcPts val="0"/>
              </a:spcBef>
              <a:buSzPts val="900"/>
              <a:buChar char="-"/>
              <a:defRPr sz="900"/>
            </a:lvl2pPr>
            <a:lvl3pPr lvl="2" rtl="0">
              <a:spcBef>
                <a:spcPts val="0"/>
              </a:spcBef>
              <a:buSzPts val="900"/>
              <a:buChar char="-"/>
              <a:defRPr sz="900"/>
            </a:lvl3pPr>
            <a:lvl4pPr lvl="3" rtl="0">
              <a:spcBef>
                <a:spcPts val="0"/>
              </a:spcBef>
              <a:buSzPts val="900"/>
              <a:buChar char="-"/>
              <a:defRPr sz="900"/>
            </a:lvl4pPr>
            <a:lvl5pPr lvl="4" rtl="0">
              <a:spcBef>
                <a:spcPts val="0"/>
              </a:spcBef>
              <a:buSzPts val="900"/>
              <a:buChar char="-"/>
              <a:defRPr sz="900"/>
            </a:lvl5pPr>
            <a:lvl6pPr lvl="5" rtl="0">
              <a:spcBef>
                <a:spcPts val="0"/>
              </a:spcBef>
              <a:buSzPts val="900"/>
              <a:buChar char="-"/>
              <a:defRPr sz="900"/>
            </a:lvl6pPr>
            <a:lvl7pPr lvl="6" rtl="0">
              <a:spcBef>
                <a:spcPts val="0"/>
              </a:spcBef>
              <a:buSzPts val="900"/>
              <a:buChar char="-"/>
              <a:defRPr sz="900"/>
            </a:lvl7pPr>
            <a:lvl8pPr lvl="7" rtl="0">
              <a:spcBef>
                <a:spcPts val="0"/>
              </a:spcBef>
              <a:buSzPts val="900"/>
              <a:buChar char="-"/>
              <a:defRPr sz="900"/>
            </a:lvl8pPr>
            <a:lvl9pPr lvl="8" rtl="0">
              <a:spcBef>
                <a:spcPts val="0"/>
              </a:spcBef>
              <a:buSzPts val="900"/>
              <a:buChar char="-"/>
              <a:defRPr sz="900"/>
            </a:lvl9pPr>
          </a:lstStyle>
          <a:p>
            <a:endParaRPr/>
          </a:p>
        </p:txBody>
      </p:sp>
      <p:sp>
        <p:nvSpPr>
          <p:cNvPr id="79" name="Shape 79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Shape 82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/>
            </a:lvl1pPr>
            <a:lvl2pPr lvl="1">
              <a:spcBef>
                <a:spcPts val="0"/>
              </a:spcBef>
              <a:buSzPts val="2400"/>
              <a:buNone/>
              <a:defRPr/>
            </a:lvl2pPr>
            <a:lvl3pPr lvl="2">
              <a:spcBef>
                <a:spcPts val="0"/>
              </a:spcBef>
              <a:buSzPts val="2400"/>
              <a:buNone/>
              <a:defRPr/>
            </a:lvl3pPr>
            <a:lvl4pPr lvl="3">
              <a:spcBef>
                <a:spcPts val="0"/>
              </a:spcBef>
              <a:buSzPts val="2400"/>
              <a:buNone/>
              <a:defRPr/>
            </a:lvl4pPr>
            <a:lvl5pPr lvl="4">
              <a:spcBef>
                <a:spcPts val="0"/>
              </a:spcBef>
              <a:buSzPts val="2400"/>
              <a:buNone/>
              <a:defRPr/>
            </a:lvl5pPr>
            <a:lvl6pPr lvl="5">
              <a:spcBef>
                <a:spcPts val="0"/>
              </a:spcBef>
              <a:buSzPts val="2400"/>
              <a:buNone/>
              <a:defRPr/>
            </a:lvl6pPr>
            <a:lvl7pPr lvl="6">
              <a:spcBef>
                <a:spcPts val="0"/>
              </a:spcBef>
              <a:buSzPts val="2400"/>
              <a:buNone/>
              <a:defRPr/>
            </a:lvl7pPr>
            <a:lvl8pPr lvl="7">
              <a:spcBef>
                <a:spcPts val="0"/>
              </a:spcBef>
              <a:buSzPts val="2400"/>
              <a:buNone/>
              <a:defRPr/>
            </a:lvl8pPr>
            <a:lvl9pPr lvl="8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84" name="Shape 8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Subtitle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Shape 1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Shape 16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17" name="Shape 17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999999"/>
              </a:buClr>
              <a:buSzPts val="1400"/>
              <a:buFont typeface="Georgia"/>
              <a:buNone/>
              <a:defRPr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999999"/>
              </a:buClr>
              <a:buSzPts val="3000"/>
              <a:buFont typeface="Georgia"/>
              <a:buNone/>
              <a:defRPr sz="3000" i="1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able of content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/>
          <p:nvPr/>
        </p:nvSpPr>
        <p:spPr>
          <a:xfrm flipH="1">
            <a:off x="4568412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ubTitle" idx="1"/>
          </p:nvPr>
        </p:nvSpPr>
        <p:spPr>
          <a:xfrm>
            <a:off x="646550" y="1989500"/>
            <a:ext cx="3246900" cy="21264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FFFFF"/>
              </a:buClr>
              <a:buSzPts val="1400"/>
              <a:buFont typeface="Georgia"/>
              <a:buNone/>
              <a:defRPr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FFFFF"/>
              </a:buClr>
              <a:buSzPts val="3000"/>
              <a:buFont typeface="Georgia"/>
              <a:buNone/>
              <a:defRPr sz="3000" i="1">
                <a:solidFill>
                  <a:srgbClr val="FFFFFF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22" name="Shape 2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23" name="Shape 23"/>
          <p:cNvSpPr/>
          <p:nvPr/>
        </p:nvSpPr>
        <p:spPr>
          <a:xfrm flipH="1">
            <a:off x="4455300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" name="Shape 24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470700" cy="30999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1000"/>
              </a:spcAft>
              <a:buClr>
                <a:srgbClr val="F67031"/>
              </a:buClr>
              <a:buSzPts val="1800"/>
              <a:buAutoNum type="arabicPeriod"/>
              <a:defRPr sz="1800"/>
            </a:lvl1pPr>
            <a:lvl2pPr lvl="1" rtl="0">
              <a:spcBef>
                <a:spcPts val="0"/>
              </a:spcBef>
              <a:spcAft>
                <a:spcPts val="1000"/>
              </a:spcAft>
              <a:buSzPts val="1400"/>
              <a:buAutoNum type="alphaLcPeriod"/>
              <a:defRPr>
                <a:solidFill>
                  <a:srgbClr val="999999"/>
                </a:solidFill>
              </a:defRPr>
            </a:lvl2pPr>
            <a:lvl3pPr lvl="2" rtl="0">
              <a:spcBef>
                <a:spcPts val="0"/>
              </a:spcBef>
              <a:spcAft>
                <a:spcPts val="1000"/>
              </a:spcAft>
              <a:buSzPts val="1400"/>
              <a:buAutoNum type="romanLcPeriod"/>
              <a:defRPr>
                <a:solidFill>
                  <a:srgbClr val="999999"/>
                </a:solidFill>
              </a:defRPr>
            </a:lvl3pPr>
            <a:lvl4pPr lvl="3" rtl="0">
              <a:spcBef>
                <a:spcPts val="0"/>
              </a:spcBef>
              <a:spcAft>
                <a:spcPts val="1000"/>
              </a:spcAft>
              <a:buSzPts val="1400"/>
              <a:buAutoNum type="arabicPeriod"/>
              <a:defRPr>
                <a:solidFill>
                  <a:srgbClr val="999999"/>
                </a:solidFill>
              </a:defRPr>
            </a:lvl4pPr>
            <a:lvl5pPr lvl="4" rtl="0">
              <a:spcBef>
                <a:spcPts val="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5pPr>
            <a:lvl6pPr lvl="5" rtl="0">
              <a:spcBef>
                <a:spcPts val="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6pPr>
            <a:lvl7pPr lvl="6" rtl="0">
              <a:spcBef>
                <a:spcPts val="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arabicPeriod"/>
              <a:defRPr>
                <a:solidFill>
                  <a:srgbClr val="999999"/>
                </a:solidFill>
              </a:defRPr>
            </a:lvl7pPr>
            <a:lvl8pPr lvl="7" rtl="0">
              <a:spcBef>
                <a:spcPts val="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alphaLcPeriod"/>
              <a:defRPr>
                <a:solidFill>
                  <a:srgbClr val="999999"/>
                </a:solidFill>
              </a:defRPr>
            </a:lvl8pPr>
            <a:lvl9pPr lvl="8" rtl="0">
              <a:spcBef>
                <a:spcPts val="0"/>
              </a:spcBef>
              <a:spcAft>
                <a:spcPts val="1000"/>
              </a:spcAft>
              <a:buClr>
                <a:srgbClr val="999999"/>
              </a:buClr>
              <a:buSzPts val="1400"/>
              <a:buAutoNum type="romanLcPeriod"/>
              <a:defRPr>
                <a:solidFill>
                  <a:srgbClr val="999999"/>
                </a:solidFill>
              </a:defRPr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Quote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Shape 27"/>
          <p:cNvSpPr/>
          <p:nvPr/>
        </p:nvSpPr>
        <p:spPr>
          <a:xfrm rot="5400000" flipH="1">
            <a:off x="4518950" y="-3360875"/>
            <a:ext cx="113100" cy="91512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8" name="Shape 28"/>
          <p:cNvSpPr/>
          <p:nvPr/>
        </p:nvSpPr>
        <p:spPr>
          <a:xfrm>
            <a:off x="-7125" y="1271275"/>
            <a:ext cx="9151200" cy="38721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 txBox="1">
            <a:spLocks noGrp="1"/>
          </p:cNvSpPr>
          <p:nvPr>
            <p:ph type="body" idx="1"/>
          </p:nvPr>
        </p:nvSpPr>
        <p:spPr>
          <a:xfrm>
            <a:off x="1847275" y="1704600"/>
            <a:ext cx="5449500" cy="2714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algn="ctr" rtl="0">
              <a:spcBef>
                <a:spcPts val="0"/>
              </a:spcBef>
              <a:buSzPts val="2400"/>
              <a:buFont typeface="Georgia"/>
              <a:buChar char="▪"/>
              <a:defRPr sz="2400" i="1">
                <a:latin typeface="Georgia"/>
                <a:ea typeface="Georgia"/>
                <a:cs typeface="Georgia"/>
                <a:sym typeface="Georgia"/>
              </a:defRPr>
            </a:lvl1pPr>
            <a:lvl2pPr lvl="1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2pPr>
            <a:lvl3pPr lvl="2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3pPr>
            <a:lvl4pPr lvl="3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4pPr>
            <a:lvl5pPr lvl="4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5pPr>
            <a:lvl6pPr lvl="5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6pPr>
            <a:lvl7pPr lvl="6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7pPr>
            <a:lvl8pPr lvl="7" algn="ctr" rtl="0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8pPr>
            <a:lvl9pPr lvl="8" algn="ctr">
              <a:spcBef>
                <a:spcPts val="0"/>
              </a:spcBef>
              <a:buSzPts val="2400"/>
              <a:buFont typeface="Georgia"/>
              <a:buChar char="-"/>
              <a:defRPr sz="2400" i="1"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30" name="Shape 30"/>
          <p:cNvSpPr txBox="1"/>
          <p:nvPr/>
        </p:nvSpPr>
        <p:spPr>
          <a:xfrm>
            <a:off x="3593400" y="227724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spcBef>
                <a:spcPts val="0"/>
              </a:spcBef>
              <a:buNone/>
            </a:pPr>
            <a:r>
              <a:rPr lang="en" sz="72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rPr>
              <a:t>“</a:t>
            </a:r>
          </a:p>
        </p:txBody>
      </p:sp>
      <p:sp>
        <p:nvSpPr>
          <p:cNvPr id="31" name="Shape 3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+ 1 colum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Shape 34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2400"/>
              <a:buNone/>
              <a:defRPr/>
            </a:lvl1pPr>
            <a:lvl2pPr lvl="1">
              <a:spcBef>
                <a:spcPts val="0"/>
              </a:spcBef>
              <a:buSzPts val="2400"/>
              <a:buNone/>
              <a:defRPr/>
            </a:lvl2pPr>
            <a:lvl3pPr lvl="2">
              <a:spcBef>
                <a:spcPts val="0"/>
              </a:spcBef>
              <a:buSzPts val="2400"/>
              <a:buNone/>
              <a:defRPr/>
            </a:lvl3pPr>
            <a:lvl4pPr lvl="3">
              <a:spcBef>
                <a:spcPts val="0"/>
              </a:spcBef>
              <a:buSzPts val="2400"/>
              <a:buNone/>
              <a:defRPr/>
            </a:lvl4pPr>
            <a:lvl5pPr lvl="4">
              <a:spcBef>
                <a:spcPts val="0"/>
              </a:spcBef>
              <a:buSzPts val="2400"/>
              <a:buNone/>
              <a:defRPr/>
            </a:lvl5pPr>
            <a:lvl6pPr lvl="5">
              <a:spcBef>
                <a:spcPts val="0"/>
              </a:spcBef>
              <a:buSzPts val="2400"/>
              <a:buNone/>
              <a:defRPr/>
            </a:lvl6pPr>
            <a:lvl7pPr lvl="6">
              <a:spcBef>
                <a:spcPts val="0"/>
              </a:spcBef>
              <a:buSzPts val="2400"/>
              <a:buNone/>
              <a:defRPr/>
            </a:lvl7pPr>
            <a:lvl8pPr lvl="7">
              <a:spcBef>
                <a:spcPts val="0"/>
              </a:spcBef>
              <a:buSzPts val="2400"/>
              <a:buNone/>
              <a:defRPr/>
            </a:lvl8pPr>
            <a:lvl9pPr lvl="8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36" name="Shape 36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SzPts val="1400"/>
              <a:buChar char="▪"/>
              <a:defRPr/>
            </a:lvl1pPr>
            <a:lvl2pPr lvl="1">
              <a:spcBef>
                <a:spcPts val="0"/>
              </a:spcBef>
              <a:buSzPts val="1400"/>
              <a:buChar char="-"/>
              <a:defRPr/>
            </a:lvl2pPr>
            <a:lvl3pPr lvl="2">
              <a:spcBef>
                <a:spcPts val="0"/>
              </a:spcBef>
              <a:buSzPts val="1400"/>
              <a:buChar char="-"/>
              <a:defRPr/>
            </a:lvl3pPr>
            <a:lvl4pPr lvl="3">
              <a:spcBef>
                <a:spcPts val="0"/>
              </a:spcBef>
              <a:buSzPts val="1400"/>
              <a:buChar char="-"/>
              <a:defRPr/>
            </a:lvl4pPr>
            <a:lvl5pPr lvl="4">
              <a:spcBef>
                <a:spcPts val="0"/>
              </a:spcBef>
              <a:buSzPts val="1400"/>
              <a:buChar char="-"/>
              <a:defRPr/>
            </a:lvl5pPr>
            <a:lvl6pPr lvl="5">
              <a:spcBef>
                <a:spcPts val="0"/>
              </a:spcBef>
              <a:buSzPts val="1400"/>
              <a:buChar char="-"/>
              <a:defRPr/>
            </a:lvl6pPr>
            <a:lvl7pPr lvl="6">
              <a:spcBef>
                <a:spcPts val="0"/>
              </a:spcBef>
              <a:buSzPts val="1400"/>
              <a:buChar char="-"/>
              <a:defRPr/>
            </a:lvl7pPr>
            <a:lvl8pPr lvl="7">
              <a:spcBef>
                <a:spcPts val="0"/>
              </a:spcBef>
              <a:buSzPts val="1400"/>
              <a:buChar char="-"/>
              <a:defRPr/>
            </a:lvl8pPr>
            <a:lvl9pPr lvl="8">
              <a:spcBef>
                <a:spcPts val="0"/>
              </a:spcBef>
              <a:buSzPts val="1400"/>
              <a:buChar char="-"/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with intro text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Shape 39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0" name="Shape 40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44" name="Shape 44"/>
          <p:cNvSpPr txBox="1">
            <a:spLocks noGrp="1"/>
          </p:cNvSpPr>
          <p:nvPr>
            <p:ph type="body" idx="2"/>
          </p:nvPr>
        </p:nvSpPr>
        <p:spPr>
          <a:xfrm>
            <a:off x="3090625" y="2004313"/>
            <a:ext cx="5596200" cy="2552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400"/>
              <a:buChar char="▪"/>
              <a:defRPr/>
            </a:lvl1pPr>
            <a:lvl2pPr lvl="1" rtl="0">
              <a:spcBef>
                <a:spcPts val="0"/>
              </a:spcBef>
              <a:buSzPts val="1400"/>
              <a:buChar char="-"/>
              <a:defRPr/>
            </a:lvl2pPr>
            <a:lvl3pPr lvl="2" rtl="0">
              <a:spcBef>
                <a:spcPts val="0"/>
              </a:spcBef>
              <a:buSzPts val="1400"/>
              <a:buChar char="-"/>
              <a:defRPr/>
            </a:lvl3pPr>
            <a:lvl4pPr lvl="3" rtl="0">
              <a:spcBef>
                <a:spcPts val="0"/>
              </a:spcBef>
              <a:buSzPts val="1400"/>
              <a:buChar char="-"/>
              <a:defRPr/>
            </a:lvl4pPr>
            <a:lvl5pPr lvl="4" rtl="0">
              <a:spcBef>
                <a:spcPts val="0"/>
              </a:spcBef>
              <a:buSzPts val="1400"/>
              <a:buChar char="-"/>
              <a:defRPr/>
            </a:lvl5pPr>
            <a:lvl6pPr lvl="5" rtl="0">
              <a:spcBef>
                <a:spcPts val="0"/>
              </a:spcBef>
              <a:buSzPts val="1400"/>
              <a:buChar char="-"/>
              <a:defRPr/>
            </a:lvl6pPr>
            <a:lvl7pPr lvl="6" rtl="0">
              <a:spcBef>
                <a:spcPts val="0"/>
              </a:spcBef>
              <a:buSzPts val="1400"/>
              <a:buChar char="-"/>
              <a:defRPr/>
            </a:lvl7pPr>
            <a:lvl8pPr lvl="7" rtl="0">
              <a:spcBef>
                <a:spcPts val="0"/>
              </a:spcBef>
              <a:buSzPts val="1400"/>
              <a:buChar char="-"/>
              <a:defRPr/>
            </a:lvl8pPr>
            <a:lvl9pPr lvl="8" rtl="0">
              <a:spcBef>
                <a:spcPts val="0"/>
              </a:spcBef>
              <a:buSzPts val="1400"/>
              <a:buChar char="-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2 columns with intro 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Shape 46"/>
          <p:cNvSpPr/>
          <p:nvPr/>
        </p:nvSpPr>
        <p:spPr>
          <a:xfrm flipH="1">
            <a:off x="2472375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7" name="Shape 47"/>
          <p:cNvSpPr/>
          <p:nvPr/>
        </p:nvSpPr>
        <p:spPr>
          <a:xfrm>
            <a:off x="2585475" y="0"/>
            <a:ext cx="6558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2400"/>
              <a:buNone/>
              <a:defRPr/>
            </a:lvl1pPr>
            <a:lvl2pPr lvl="1" rtl="0">
              <a:spcBef>
                <a:spcPts val="0"/>
              </a:spcBef>
              <a:buSzPts val="2400"/>
              <a:buNone/>
              <a:defRPr/>
            </a:lvl2pPr>
            <a:lvl3pPr lvl="2" rtl="0">
              <a:spcBef>
                <a:spcPts val="0"/>
              </a:spcBef>
              <a:buSzPts val="2400"/>
              <a:buNone/>
              <a:defRPr/>
            </a:lvl3pPr>
            <a:lvl4pPr lvl="3" rtl="0">
              <a:spcBef>
                <a:spcPts val="0"/>
              </a:spcBef>
              <a:buSzPts val="2400"/>
              <a:buNone/>
              <a:defRPr/>
            </a:lvl4pPr>
            <a:lvl5pPr lvl="4" rtl="0">
              <a:spcBef>
                <a:spcPts val="0"/>
              </a:spcBef>
              <a:buSzPts val="2400"/>
              <a:buNone/>
              <a:defRPr/>
            </a:lvl5pPr>
            <a:lvl6pPr lvl="5" rtl="0">
              <a:spcBef>
                <a:spcPts val="0"/>
              </a:spcBef>
              <a:buSzPts val="2400"/>
              <a:buNone/>
              <a:defRPr/>
            </a:lvl6pPr>
            <a:lvl7pPr lvl="6" rtl="0">
              <a:spcBef>
                <a:spcPts val="0"/>
              </a:spcBef>
              <a:buSzPts val="2400"/>
              <a:buNone/>
              <a:defRPr/>
            </a:lvl7pPr>
            <a:lvl8pPr lvl="7" rtl="0">
              <a:spcBef>
                <a:spcPts val="0"/>
              </a:spcBef>
              <a:buSzPts val="2400"/>
              <a:buNone/>
              <a:defRPr/>
            </a:lvl8pPr>
            <a:lvl9pPr lvl="8" rtl="0">
              <a:spcBef>
                <a:spcPts val="0"/>
              </a:spcBef>
              <a:buSzPts val="2400"/>
              <a:buNone/>
              <a:defRPr/>
            </a:lvl9pPr>
          </a:lstStyle>
          <a:p>
            <a:endParaRPr/>
          </a:p>
        </p:txBody>
      </p:sp>
      <p:sp>
        <p:nvSpPr>
          <p:cNvPr id="49" name="Shape 49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12078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▪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1600"/>
              <a:buFont typeface="Georgia"/>
              <a:buChar char="-"/>
              <a:defRPr sz="1600" i="1">
                <a:solidFill>
                  <a:srgbClr val="F67031"/>
                </a:solidFill>
                <a:latin typeface="Georgia"/>
                <a:ea typeface="Georgia"/>
                <a:cs typeface="Georgia"/>
                <a:sym typeface="Georgia"/>
              </a:defRPr>
            </a:lvl9pPr>
          </a:lstStyle>
          <a:p>
            <a:endParaRPr/>
          </a:p>
        </p:txBody>
      </p:sp>
      <p:sp>
        <p:nvSpPr>
          <p:cNvPr id="50" name="Shape 5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‹#›</a:t>
            </a:fld>
            <a:endParaRPr lang="en"/>
          </a:p>
        </p:txBody>
      </p:sp>
      <p:sp>
        <p:nvSpPr>
          <p:cNvPr id="51" name="Shape 51"/>
          <p:cNvSpPr txBox="1">
            <a:spLocks noGrp="1"/>
          </p:cNvSpPr>
          <p:nvPr>
            <p:ph type="body" idx="2"/>
          </p:nvPr>
        </p:nvSpPr>
        <p:spPr>
          <a:xfrm>
            <a:off x="3090625" y="2004325"/>
            <a:ext cx="2727000" cy="2552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100"/>
              <a:buChar char="▪"/>
              <a:defRPr sz="1100"/>
            </a:lvl1pPr>
            <a:lvl2pPr lvl="1" rtl="0">
              <a:spcBef>
                <a:spcPts val="0"/>
              </a:spcBef>
              <a:buSzPts val="1100"/>
              <a:buChar char="-"/>
              <a:defRPr sz="1100"/>
            </a:lvl2pPr>
            <a:lvl3pPr lvl="2" rtl="0">
              <a:spcBef>
                <a:spcPts val="0"/>
              </a:spcBef>
              <a:buSzPts val="1100"/>
              <a:buChar char="-"/>
              <a:defRPr sz="1100"/>
            </a:lvl3pPr>
            <a:lvl4pPr lvl="3" rtl="0">
              <a:spcBef>
                <a:spcPts val="0"/>
              </a:spcBef>
              <a:buSzPts val="1100"/>
              <a:buChar char="-"/>
              <a:defRPr sz="1100"/>
            </a:lvl4pPr>
            <a:lvl5pPr lvl="4" rtl="0">
              <a:spcBef>
                <a:spcPts val="0"/>
              </a:spcBef>
              <a:buSzPts val="1100"/>
              <a:buChar char="-"/>
              <a:defRPr sz="1100"/>
            </a:lvl5pPr>
            <a:lvl6pPr lvl="5" rtl="0">
              <a:spcBef>
                <a:spcPts val="0"/>
              </a:spcBef>
              <a:buSzPts val="1100"/>
              <a:buChar char="-"/>
              <a:defRPr sz="1100"/>
            </a:lvl6pPr>
            <a:lvl7pPr lvl="6" rtl="0">
              <a:spcBef>
                <a:spcPts val="0"/>
              </a:spcBef>
              <a:buSzPts val="1100"/>
              <a:buChar char="-"/>
              <a:defRPr sz="1100"/>
            </a:lvl7pPr>
            <a:lvl8pPr lvl="7" rtl="0">
              <a:spcBef>
                <a:spcPts val="0"/>
              </a:spcBef>
              <a:buSzPts val="1100"/>
              <a:buChar char="-"/>
              <a:defRPr sz="1100"/>
            </a:lvl8pPr>
            <a:lvl9pPr lvl="8" rtl="0">
              <a:spcBef>
                <a:spcPts val="0"/>
              </a:spcBef>
              <a:buSzPts val="1100"/>
              <a:buChar char="-"/>
              <a:defRPr sz="1100"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body" idx="3"/>
          </p:nvPr>
        </p:nvSpPr>
        <p:spPr>
          <a:xfrm>
            <a:off x="5959744" y="2004325"/>
            <a:ext cx="2727000" cy="2552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100"/>
              <a:buChar char="▪"/>
              <a:defRPr sz="1100"/>
            </a:lvl1pPr>
            <a:lvl2pPr lvl="1" rtl="0">
              <a:spcBef>
                <a:spcPts val="0"/>
              </a:spcBef>
              <a:buSzPts val="1100"/>
              <a:buChar char="-"/>
              <a:defRPr sz="1100"/>
            </a:lvl2pPr>
            <a:lvl3pPr lvl="2" rtl="0">
              <a:spcBef>
                <a:spcPts val="0"/>
              </a:spcBef>
              <a:buSzPts val="1100"/>
              <a:buChar char="-"/>
              <a:defRPr sz="1100"/>
            </a:lvl3pPr>
            <a:lvl4pPr lvl="3" rtl="0">
              <a:spcBef>
                <a:spcPts val="0"/>
              </a:spcBef>
              <a:buSzPts val="1100"/>
              <a:buChar char="-"/>
              <a:defRPr sz="1100"/>
            </a:lvl4pPr>
            <a:lvl5pPr lvl="4" rtl="0">
              <a:spcBef>
                <a:spcPts val="0"/>
              </a:spcBef>
              <a:buSzPts val="1100"/>
              <a:buChar char="-"/>
              <a:defRPr sz="1100"/>
            </a:lvl5pPr>
            <a:lvl6pPr lvl="5" rtl="0">
              <a:spcBef>
                <a:spcPts val="0"/>
              </a:spcBef>
              <a:buSzPts val="1100"/>
              <a:buChar char="-"/>
              <a:defRPr sz="1100"/>
            </a:lvl6pPr>
            <a:lvl7pPr lvl="6" rtl="0">
              <a:spcBef>
                <a:spcPts val="0"/>
              </a:spcBef>
              <a:buSzPts val="1100"/>
              <a:buChar char="-"/>
              <a:defRPr sz="1100"/>
            </a:lvl7pPr>
            <a:lvl8pPr lvl="7" rtl="0">
              <a:spcBef>
                <a:spcPts val="0"/>
              </a:spcBef>
              <a:buSzPts val="1100"/>
              <a:buChar char="-"/>
              <a:defRPr sz="1100"/>
            </a:lvl8pPr>
            <a:lvl9pPr lvl="8" rtl="0">
              <a:spcBef>
                <a:spcPts val="0"/>
              </a:spcBef>
              <a:buSzPts val="1100"/>
              <a:buChar char="-"/>
              <a:defRPr sz="1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left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/>
        </p:nvSpPr>
        <p:spPr>
          <a:xfrm flipH="1">
            <a:off x="-7125" y="0"/>
            <a:ext cx="2592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2585478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Shape 5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58" name="Shape 58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200"/>
              <a:buChar char="▪"/>
              <a:defRPr sz="1200"/>
            </a:lvl1pPr>
            <a:lvl2pPr lvl="1" rtl="0">
              <a:spcBef>
                <a:spcPts val="0"/>
              </a:spcBef>
              <a:buSzPts val="1200"/>
              <a:buChar char="-"/>
              <a:defRPr sz="1200"/>
            </a:lvl2pPr>
            <a:lvl3pPr lvl="2" rtl="0">
              <a:spcBef>
                <a:spcPts val="0"/>
              </a:spcBef>
              <a:buSzPts val="1200"/>
              <a:buChar char="-"/>
              <a:defRPr sz="1200"/>
            </a:lvl3pPr>
            <a:lvl4pPr lvl="3" rtl="0">
              <a:spcBef>
                <a:spcPts val="0"/>
              </a:spcBef>
              <a:buSzPts val="1200"/>
              <a:buChar char="-"/>
              <a:defRPr sz="1200"/>
            </a:lvl4pPr>
            <a:lvl5pPr lvl="4" rtl="0">
              <a:spcBef>
                <a:spcPts val="0"/>
              </a:spcBef>
              <a:buSzPts val="1200"/>
              <a:buChar char="-"/>
              <a:defRPr sz="1200"/>
            </a:lvl5pPr>
            <a:lvl6pPr lvl="5" rtl="0">
              <a:spcBef>
                <a:spcPts val="0"/>
              </a:spcBef>
              <a:buSzPts val="1200"/>
              <a:buChar char="-"/>
              <a:defRPr sz="1200"/>
            </a:lvl6pPr>
            <a:lvl7pPr lvl="6" rtl="0">
              <a:spcBef>
                <a:spcPts val="0"/>
              </a:spcBef>
              <a:buSzPts val="1200"/>
              <a:buChar char="-"/>
              <a:defRPr sz="1200"/>
            </a:lvl7pPr>
            <a:lvl8pPr lvl="7" rtl="0">
              <a:spcBef>
                <a:spcPts val="0"/>
              </a:spcBef>
              <a:buSzPts val="1200"/>
              <a:buChar char="-"/>
              <a:defRPr sz="1200"/>
            </a:lvl8pPr>
            <a:lvl9pPr lvl="8" rtl="0">
              <a:spcBef>
                <a:spcPts val="0"/>
              </a:spcBef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itle + 1 column half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Shape 60"/>
          <p:cNvSpPr/>
          <p:nvPr/>
        </p:nvSpPr>
        <p:spPr>
          <a:xfrm flipH="1">
            <a:off x="-688" y="0"/>
            <a:ext cx="45756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4574903" y="0"/>
            <a:ext cx="113100" cy="5143500"/>
          </a:xfrm>
          <a:prstGeom prst="rect">
            <a:avLst/>
          </a:prstGeom>
          <a:gradFill>
            <a:gsLst>
              <a:gs pos="0">
                <a:srgbClr val="000014">
                  <a:alpha val="20000"/>
                </a:srgbClr>
              </a:gs>
              <a:gs pos="100000">
                <a:srgbClr val="000014">
                  <a:alpha val="0"/>
                </a:srgbClr>
              </a:gs>
            </a:gsLst>
            <a:lin ang="0" scaled="0"/>
          </a:gradFill>
          <a:ln>
            <a:noFill/>
          </a:ln>
        </p:spPr>
        <p:txBody>
          <a:bodyPr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2" name="Shape 62"/>
          <p:cNvSpPr txBox="1">
            <a:spLocks noGrp="1"/>
          </p:cNvSpPr>
          <p:nvPr>
            <p:ph type="title"/>
          </p:nvPr>
        </p:nvSpPr>
        <p:spPr>
          <a:xfrm>
            <a:off x="511425" y="575500"/>
            <a:ext cx="3517200" cy="973500"/>
          </a:xfrm>
          <a:prstGeom prst="rect">
            <a:avLst/>
          </a:prstGeom>
        </p:spPr>
        <p:txBody>
          <a:bodyPr wrap="square" lIns="91425" tIns="91425" rIns="91425" bIns="91425" anchor="b" anchorCtr="0"/>
          <a:lstStyle>
            <a:lvl1pPr lvl="0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2400"/>
              <a:buNone/>
              <a:defRPr>
                <a:solidFill>
                  <a:srgbClr val="F67031"/>
                </a:solidFill>
              </a:defRPr>
            </a:lvl9pPr>
          </a:lstStyle>
          <a:p>
            <a:endParaRPr/>
          </a:p>
        </p:txBody>
      </p:sp>
      <p:sp>
        <p:nvSpPr>
          <p:cNvPr id="63" name="Shape 6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‹#›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64" name="Shape 64"/>
          <p:cNvSpPr txBox="1">
            <a:spLocks noGrp="1"/>
          </p:cNvSpPr>
          <p:nvPr>
            <p:ph type="body" idx="1"/>
          </p:nvPr>
        </p:nvSpPr>
        <p:spPr>
          <a:xfrm>
            <a:off x="511425" y="1598600"/>
            <a:ext cx="3517200" cy="2957700"/>
          </a:xfrm>
          <a:prstGeom prst="rect">
            <a:avLst/>
          </a:prstGeom>
        </p:spPr>
        <p:txBody>
          <a:bodyPr wrap="square" lIns="91425" tIns="91425" rIns="91425" bIns="91425" anchor="t" anchorCtr="0"/>
          <a:lstStyle>
            <a:lvl1pPr lvl="0" rtl="0">
              <a:spcBef>
                <a:spcPts val="0"/>
              </a:spcBef>
              <a:buSzPts val="1200"/>
              <a:buChar char="▪"/>
              <a:defRPr sz="1200"/>
            </a:lvl1pPr>
            <a:lvl2pPr lvl="1" rtl="0">
              <a:spcBef>
                <a:spcPts val="0"/>
              </a:spcBef>
              <a:buSzPts val="1200"/>
              <a:buChar char="-"/>
              <a:defRPr sz="1200"/>
            </a:lvl2pPr>
            <a:lvl3pPr lvl="2" rtl="0">
              <a:spcBef>
                <a:spcPts val="0"/>
              </a:spcBef>
              <a:buSzPts val="1200"/>
              <a:buChar char="-"/>
              <a:defRPr sz="1200"/>
            </a:lvl3pPr>
            <a:lvl4pPr lvl="3" rtl="0">
              <a:spcBef>
                <a:spcPts val="0"/>
              </a:spcBef>
              <a:buSzPts val="1200"/>
              <a:buChar char="-"/>
              <a:defRPr sz="1200"/>
            </a:lvl4pPr>
            <a:lvl5pPr lvl="4" rtl="0">
              <a:spcBef>
                <a:spcPts val="0"/>
              </a:spcBef>
              <a:buSzPts val="1200"/>
              <a:buChar char="-"/>
              <a:defRPr sz="1200"/>
            </a:lvl5pPr>
            <a:lvl6pPr lvl="5" rtl="0">
              <a:spcBef>
                <a:spcPts val="0"/>
              </a:spcBef>
              <a:buSzPts val="1200"/>
              <a:buChar char="-"/>
              <a:defRPr sz="1200"/>
            </a:lvl6pPr>
            <a:lvl7pPr lvl="6" rtl="0">
              <a:spcBef>
                <a:spcPts val="0"/>
              </a:spcBef>
              <a:buSzPts val="1200"/>
              <a:buChar char="-"/>
              <a:defRPr sz="1200"/>
            </a:lvl7pPr>
            <a:lvl8pPr lvl="7" rtl="0">
              <a:spcBef>
                <a:spcPts val="0"/>
              </a:spcBef>
              <a:buSzPts val="1200"/>
              <a:buChar char="-"/>
              <a:defRPr sz="1200"/>
            </a:lvl8pPr>
            <a:lvl9pPr lvl="8" rtl="0">
              <a:spcBef>
                <a:spcPts val="0"/>
              </a:spcBef>
              <a:buSzPts val="1200"/>
              <a:buChar char="-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rgbClr val="F6703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090625" y="575500"/>
            <a:ext cx="5596200" cy="39810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/>
          <a:lstStyle>
            <a:lvl1pPr lvl="0">
              <a:lnSpc>
                <a:spcPct val="115000"/>
              </a:lnSpc>
              <a:spcBef>
                <a:spcPts val="600"/>
              </a:spcBef>
              <a:buClr>
                <a:srgbClr val="CCCCCC"/>
              </a:buClr>
              <a:buSzPts val="1400"/>
              <a:buFont typeface="Nunito Sans"/>
              <a:buChar char="▪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lnSpc>
                <a:spcPct val="115000"/>
              </a:lnSpc>
              <a:spcBef>
                <a:spcPts val="48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lnSpc>
                <a:spcPct val="115000"/>
              </a:lnSpc>
              <a:spcBef>
                <a:spcPts val="360"/>
              </a:spcBef>
              <a:buClr>
                <a:srgbClr val="CCCCCC"/>
              </a:buClr>
              <a:buSzPts val="1400"/>
              <a:buFont typeface="Nunito Sans"/>
              <a:buChar char="-"/>
              <a:defRPr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 algn="r">
              <a:spcBef>
                <a:spcPts val="0"/>
              </a:spcBef>
              <a:buNone/>
            </a:pPr>
            <a:fld id="{00000000-1234-1234-1234-123412341234}" type="slidenum">
              <a:rPr lang="en" sz="1000">
                <a:solidFill>
                  <a:srgbClr val="CCCCCC"/>
                </a:solidFill>
                <a:latin typeface="Nunito Sans"/>
                <a:ea typeface="Nunito Sans"/>
                <a:cs typeface="Nunito Sans"/>
                <a:sym typeface="Nunito Sans"/>
              </a:rPr>
              <a:t>‹#›</a:t>
            </a:fld>
            <a:endParaRPr lang="en" sz="1000">
              <a:solidFill>
                <a:srgbClr val="CCCCCC"/>
              </a:solidFill>
              <a:latin typeface="Nunito Sans"/>
              <a:ea typeface="Nunito Sans"/>
              <a:cs typeface="Nunito Sans"/>
              <a:sym typeface="Nunito Sans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bbyYOU/IMDb-5000-movie-projec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11.png"/><Relationship Id="rId4" Type="http://schemas.microsoft.com/office/2007/relationships/hdphoto" Target="../media/hdphoto2.wdp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tiff"/><Relationship Id="rId3" Type="http://schemas.openxmlformats.org/officeDocument/2006/relationships/image" Target="../media/image12.tiff"/><Relationship Id="rId7" Type="http://schemas.openxmlformats.org/officeDocument/2006/relationships/image" Target="../media/image16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15.tiff"/><Relationship Id="rId5" Type="http://schemas.openxmlformats.org/officeDocument/2006/relationships/image" Target="../media/image14.tiff"/><Relationship Id="rId4" Type="http://schemas.openxmlformats.org/officeDocument/2006/relationships/image" Target="../media/image13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20.tiff"/><Relationship Id="rId4" Type="http://schemas.openxmlformats.org/officeDocument/2006/relationships/image" Target="../media/image19.tif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tiff"/><Relationship Id="rId7" Type="http://schemas.openxmlformats.org/officeDocument/2006/relationships/image" Target="../media/image26.tif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25.tiff"/><Relationship Id="rId5" Type="http://schemas.openxmlformats.org/officeDocument/2006/relationships/image" Target="../media/image24.tiff"/><Relationship Id="rId4" Type="http://schemas.openxmlformats.org/officeDocument/2006/relationships/image" Target="../media/image23.tif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8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7" Type="http://schemas.openxmlformats.org/officeDocument/2006/relationships/image" Target="../media/image31.tiff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1.xml"/><Relationship Id="rId6" Type="http://schemas.openxmlformats.org/officeDocument/2006/relationships/image" Target="../media/image30.tiff"/><Relationship Id="rId5" Type="http://schemas.openxmlformats.org/officeDocument/2006/relationships/image" Target="../media/image29.tiff"/><Relationship Id="rId4" Type="http://schemas.openxmlformats.org/officeDocument/2006/relationships/image" Target="../media/image28.tiff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jpe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9.xml"/><Relationship Id="rId4" Type="http://schemas.openxmlformats.org/officeDocument/2006/relationships/hyperlink" Target="https://github.com/libbyYOU/IMDb-5000-movie-project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 txBox="1">
            <a:spLocks noGrp="1"/>
          </p:cNvSpPr>
          <p:nvPr>
            <p:ph type="ctrTitle"/>
          </p:nvPr>
        </p:nvSpPr>
        <p:spPr>
          <a:xfrm>
            <a:off x="468925" y="2153454"/>
            <a:ext cx="3636600" cy="2259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WHAT MAKES THE NEXT BLOCKBUSTER?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ZHUOQUN SHENG</a:t>
            </a:r>
            <a:br>
              <a:rPr lang="en-US" sz="1600" dirty="0"/>
            </a:br>
            <a:r>
              <a:rPr lang="en-US" sz="1600" dirty="0"/>
              <a:t>HE YOU</a:t>
            </a:r>
            <a:br>
              <a:rPr lang="en-US" sz="1600" dirty="0"/>
            </a:br>
            <a:r>
              <a:rPr lang="en-US" sz="1600" dirty="0"/>
              <a:t>11/30/2017</a:t>
            </a:r>
            <a:endParaRPr lang="en" dirty="0"/>
          </a:p>
        </p:txBody>
      </p:sp>
      <p:grpSp>
        <p:nvGrpSpPr>
          <p:cNvPr id="92" name="Shape 92"/>
          <p:cNvGrpSpPr/>
          <p:nvPr/>
        </p:nvGrpSpPr>
        <p:grpSpPr>
          <a:xfrm>
            <a:off x="572752" y="1540778"/>
            <a:ext cx="549262" cy="487982"/>
            <a:chOff x="5292575" y="3681900"/>
            <a:chExt cx="420150" cy="373275"/>
          </a:xfrm>
        </p:grpSpPr>
        <p:sp>
          <p:nvSpPr>
            <p:cNvPr id="93" name="Shape 93"/>
            <p:cNvSpPr/>
            <p:nvPr/>
          </p:nvSpPr>
          <p:spPr>
            <a:xfrm>
              <a:off x="5292575" y="3706875"/>
              <a:ext cx="420150" cy="266700"/>
            </a:xfrm>
            <a:custGeom>
              <a:avLst/>
              <a:gdLst/>
              <a:ahLst/>
              <a:cxnLst/>
              <a:rect l="0" t="0" r="0" b="0"/>
              <a:pathLst>
                <a:path w="16806" h="10668" fill="none" extrusionOk="0">
                  <a:moveTo>
                    <a:pt x="16319" y="0"/>
                  </a:moveTo>
                  <a:lnTo>
                    <a:pt x="488" y="0"/>
                  </a:lnTo>
                  <a:lnTo>
                    <a:pt x="488" y="0"/>
                  </a:lnTo>
                  <a:lnTo>
                    <a:pt x="390" y="0"/>
                  </a:lnTo>
                  <a:lnTo>
                    <a:pt x="293" y="25"/>
                  </a:lnTo>
                  <a:lnTo>
                    <a:pt x="196" y="73"/>
                  </a:lnTo>
                  <a:lnTo>
                    <a:pt x="123" y="146"/>
                  </a:lnTo>
                  <a:lnTo>
                    <a:pt x="74" y="219"/>
                  </a:lnTo>
                  <a:lnTo>
                    <a:pt x="25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10181"/>
                  </a:lnTo>
                  <a:lnTo>
                    <a:pt x="1" y="10181"/>
                  </a:lnTo>
                  <a:lnTo>
                    <a:pt x="1" y="10278"/>
                  </a:lnTo>
                  <a:lnTo>
                    <a:pt x="25" y="10375"/>
                  </a:lnTo>
                  <a:lnTo>
                    <a:pt x="74" y="10448"/>
                  </a:lnTo>
                  <a:lnTo>
                    <a:pt x="123" y="10522"/>
                  </a:lnTo>
                  <a:lnTo>
                    <a:pt x="196" y="10570"/>
                  </a:lnTo>
                  <a:lnTo>
                    <a:pt x="293" y="10619"/>
                  </a:lnTo>
                  <a:lnTo>
                    <a:pt x="390" y="10643"/>
                  </a:lnTo>
                  <a:lnTo>
                    <a:pt x="488" y="10668"/>
                  </a:lnTo>
                  <a:lnTo>
                    <a:pt x="16319" y="10668"/>
                  </a:lnTo>
                  <a:lnTo>
                    <a:pt x="16319" y="10668"/>
                  </a:lnTo>
                  <a:lnTo>
                    <a:pt x="16416" y="10643"/>
                  </a:lnTo>
                  <a:lnTo>
                    <a:pt x="16513" y="10619"/>
                  </a:lnTo>
                  <a:lnTo>
                    <a:pt x="16611" y="10570"/>
                  </a:lnTo>
                  <a:lnTo>
                    <a:pt x="16684" y="10522"/>
                  </a:lnTo>
                  <a:lnTo>
                    <a:pt x="16733" y="10448"/>
                  </a:lnTo>
                  <a:lnTo>
                    <a:pt x="16781" y="10375"/>
                  </a:lnTo>
                  <a:lnTo>
                    <a:pt x="16806" y="10278"/>
                  </a:lnTo>
                  <a:lnTo>
                    <a:pt x="16806" y="10181"/>
                  </a:lnTo>
                  <a:lnTo>
                    <a:pt x="16806" y="487"/>
                  </a:lnTo>
                  <a:lnTo>
                    <a:pt x="16806" y="487"/>
                  </a:lnTo>
                  <a:lnTo>
                    <a:pt x="16806" y="390"/>
                  </a:lnTo>
                  <a:lnTo>
                    <a:pt x="16781" y="292"/>
                  </a:lnTo>
                  <a:lnTo>
                    <a:pt x="16733" y="219"/>
                  </a:lnTo>
                  <a:lnTo>
                    <a:pt x="16684" y="146"/>
                  </a:lnTo>
                  <a:lnTo>
                    <a:pt x="16611" y="73"/>
                  </a:lnTo>
                  <a:lnTo>
                    <a:pt x="16513" y="25"/>
                  </a:lnTo>
                  <a:lnTo>
                    <a:pt x="16416" y="0"/>
                  </a:lnTo>
                  <a:lnTo>
                    <a:pt x="16319" y="0"/>
                  </a:lnTo>
                  <a:lnTo>
                    <a:pt x="16319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>
              <a:off x="5490475" y="3681900"/>
              <a:ext cx="24375" cy="25000"/>
            </a:xfrm>
            <a:custGeom>
              <a:avLst/>
              <a:gdLst/>
              <a:ahLst/>
              <a:cxnLst/>
              <a:rect l="0" t="0" r="0" b="0"/>
              <a:pathLst>
                <a:path w="975" h="1000" fill="none" extrusionOk="0">
                  <a:moveTo>
                    <a:pt x="974" y="999"/>
                  </a:moveTo>
                  <a:lnTo>
                    <a:pt x="974" y="488"/>
                  </a:lnTo>
                  <a:lnTo>
                    <a:pt x="974" y="488"/>
                  </a:lnTo>
                  <a:lnTo>
                    <a:pt x="974" y="390"/>
                  </a:lnTo>
                  <a:lnTo>
                    <a:pt x="926" y="293"/>
                  </a:lnTo>
                  <a:lnTo>
                    <a:pt x="901" y="220"/>
                  </a:lnTo>
                  <a:lnTo>
                    <a:pt x="828" y="147"/>
                  </a:lnTo>
                  <a:lnTo>
                    <a:pt x="755" y="74"/>
                  </a:lnTo>
                  <a:lnTo>
                    <a:pt x="682" y="49"/>
                  </a:lnTo>
                  <a:lnTo>
                    <a:pt x="585" y="1"/>
                  </a:lnTo>
                  <a:lnTo>
                    <a:pt x="487" y="1"/>
                  </a:lnTo>
                  <a:lnTo>
                    <a:pt x="487" y="1"/>
                  </a:lnTo>
                  <a:lnTo>
                    <a:pt x="390" y="1"/>
                  </a:lnTo>
                  <a:lnTo>
                    <a:pt x="292" y="49"/>
                  </a:lnTo>
                  <a:lnTo>
                    <a:pt x="219" y="74"/>
                  </a:lnTo>
                  <a:lnTo>
                    <a:pt x="146" y="147"/>
                  </a:lnTo>
                  <a:lnTo>
                    <a:pt x="73" y="220"/>
                  </a:lnTo>
                  <a:lnTo>
                    <a:pt x="49" y="293"/>
                  </a:lnTo>
                  <a:lnTo>
                    <a:pt x="0" y="390"/>
                  </a:lnTo>
                  <a:lnTo>
                    <a:pt x="0" y="488"/>
                  </a:lnTo>
                  <a:lnTo>
                    <a:pt x="0" y="999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5" name="Shape 95"/>
            <p:cNvSpPr/>
            <p:nvPr/>
          </p:nvSpPr>
          <p:spPr>
            <a:xfrm>
              <a:off x="5358350" y="3973550"/>
              <a:ext cx="60900" cy="81625"/>
            </a:xfrm>
            <a:custGeom>
              <a:avLst/>
              <a:gdLst/>
              <a:ahLst/>
              <a:cxnLst/>
              <a:rect l="0" t="0" r="0" b="0"/>
              <a:pathLst>
                <a:path w="2436" h="3265" fill="none" extrusionOk="0">
                  <a:moveTo>
                    <a:pt x="1340" y="1"/>
                  </a:moveTo>
                  <a:lnTo>
                    <a:pt x="49" y="2558"/>
                  </a:lnTo>
                  <a:lnTo>
                    <a:pt x="49" y="2558"/>
                  </a:lnTo>
                  <a:lnTo>
                    <a:pt x="24" y="2631"/>
                  </a:lnTo>
                  <a:lnTo>
                    <a:pt x="0" y="2728"/>
                  </a:lnTo>
                  <a:lnTo>
                    <a:pt x="0" y="2826"/>
                  </a:lnTo>
                  <a:lnTo>
                    <a:pt x="24" y="2923"/>
                  </a:lnTo>
                  <a:lnTo>
                    <a:pt x="73" y="2996"/>
                  </a:lnTo>
                  <a:lnTo>
                    <a:pt x="122" y="3094"/>
                  </a:lnTo>
                  <a:lnTo>
                    <a:pt x="195" y="3142"/>
                  </a:lnTo>
                  <a:lnTo>
                    <a:pt x="268" y="3215"/>
                  </a:lnTo>
                  <a:lnTo>
                    <a:pt x="268" y="3215"/>
                  </a:lnTo>
                  <a:lnTo>
                    <a:pt x="390" y="3240"/>
                  </a:lnTo>
                  <a:lnTo>
                    <a:pt x="487" y="3264"/>
                  </a:lnTo>
                  <a:lnTo>
                    <a:pt x="487" y="3264"/>
                  </a:lnTo>
                  <a:lnTo>
                    <a:pt x="633" y="3240"/>
                  </a:lnTo>
                  <a:lnTo>
                    <a:pt x="755" y="3191"/>
                  </a:lnTo>
                  <a:lnTo>
                    <a:pt x="853" y="3094"/>
                  </a:lnTo>
                  <a:lnTo>
                    <a:pt x="926" y="2996"/>
                  </a:lnTo>
                  <a:lnTo>
                    <a:pt x="2436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6" name="Shape 96"/>
            <p:cNvSpPr/>
            <p:nvPr/>
          </p:nvSpPr>
          <p:spPr>
            <a:xfrm>
              <a:off x="5586050" y="3973550"/>
              <a:ext cx="60925" cy="81625"/>
            </a:xfrm>
            <a:custGeom>
              <a:avLst/>
              <a:gdLst/>
              <a:ahLst/>
              <a:cxnLst/>
              <a:rect l="0" t="0" r="0" b="0"/>
              <a:pathLst>
                <a:path w="2437" h="3265" fill="none" extrusionOk="0">
                  <a:moveTo>
                    <a:pt x="1" y="1"/>
                  </a:moveTo>
                  <a:lnTo>
                    <a:pt x="1511" y="2996"/>
                  </a:lnTo>
                  <a:lnTo>
                    <a:pt x="1511" y="2996"/>
                  </a:lnTo>
                  <a:lnTo>
                    <a:pt x="1584" y="3094"/>
                  </a:lnTo>
                  <a:lnTo>
                    <a:pt x="1681" y="3191"/>
                  </a:lnTo>
                  <a:lnTo>
                    <a:pt x="1803" y="3240"/>
                  </a:lnTo>
                  <a:lnTo>
                    <a:pt x="1949" y="3264"/>
                  </a:lnTo>
                  <a:lnTo>
                    <a:pt x="1949" y="3264"/>
                  </a:lnTo>
                  <a:lnTo>
                    <a:pt x="2047" y="3240"/>
                  </a:lnTo>
                  <a:lnTo>
                    <a:pt x="2168" y="3215"/>
                  </a:lnTo>
                  <a:lnTo>
                    <a:pt x="2168" y="3215"/>
                  </a:lnTo>
                  <a:lnTo>
                    <a:pt x="2241" y="3142"/>
                  </a:lnTo>
                  <a:lnTo>
                    <a:pt x="2315" y="3094"/>
                  </a:lnTo>
                  <a:lnTo>
                    <a:pt x="2363" y="2996"/>
                  </a:lnTo>
                  <a:lnTo>
                    <a:pt x="2412" y="2923"/>
                  </a:lnTo>
                  <a:lnTo>
                    <a:pt x="2436" y="2826"/>
                  </a:lnTo>
                  <a:lnTo>
                    <a:pt x="2436" y="2728"/>
                  </a:lnTo>
                  <a:lnTo>
                    <a:pt x="2412" y="2631"/>
                  </a:lnTo>
                  <a:lnTo>
                    <a:pt x="2388" y="2558"/>
                  </a:lnTo>
                  <a:lnTo>
                    <a:pt x="1097" y="1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7" name="Shape 97"/>
            <p:cNvSpPr/>
            <p:nvPr/>
          </p:nvSpPr>
          <p:spPr>
            <a:xfrm>
              <a:off x="5316925" y="3731225"/>
              <a:ext cx="371450" cy="218000"/>
            </a:xfrm>
            <a:custGeom>
              <a:avLst/>
              <a:gdLst/>
              <a:ahLst/>
              <a:cxnLst/>
              <a:rect l="0" t="0" r="0" b="0"/>
              <a:pathLst>
                <a:path w="14858" h="8720" fill="none" extrusionOk="0">
                  <a:moveTo>
                    <a:pt x="1" y="0"/>
                  </a:moveTo>
                  <a:lnTo>
                    <a:pt x="1" y="8719"/>
                  </a:lnTo>
                  <a:lnTo>
                    <a:pt x="14857" y="8719"/>
                  </a:lnTo>
                  <a:lnTo>
                    <a:pt x="14857" y="0"/>
                  </a:lnTo>
                  <a:lnTo>
                    <a:pt x="1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8" name="Shape 98"/>
            <p:cNvSpPr/>
            <p:nvPr/>
          </p:nvSpPr>
          <p:spPr>
            <a:xfrm>
              <a:off x="5380250" y="3784800"/>
              <a:ext cx="230200" cy="115725"/>
            </a:xfrm>
            <a:custGeom>
              <a:avLst/>
              <a:gdLst/>
              <a:ahLst/>
              <a:cxnLst/>
              <a:rect l="0" t="0" r="0" b="0"/>
              <a:pathLst>
                <a:path w="9208" h="4629" fill="none" extrusionOk="0">
                  <a:moveTo>
                    <a:pt x="9207" y="1"/>
                  </a:moveTo>
                  <a:lnTo>
                    <a:pt x="5213" y="3995"/>
                  </a:lnTo>
                  <a:lnTo>
                    <a:pt x="5213" y="3995"/>
                  </a:lnTo>
                  <a:lnTo>
                    <a:pt x="5140" y="4044"/>
                  </a:lnTo>
                  <a:lnTo>
                    <a:pt x="5067" y="4092"/>
                  </a:lnTo>
                  <a:lnTo>
                    <a:pt x="4969" y="4117"/>
                  </a:lnTo>
                  <a:lnTo>
                    <a:pt x="4872" y="4141"/>
                  </a:lnTo>
                  <a:lnTo>
                    <a:pt x="4774" y="4117"/>
                  </a:lnTo>
                  <a:lnTo>
                    <a:pt x="4677" y="4092"/>
                  </a:lnTo>
                  <a:lnTo>
                    <a:pt x="4604" y="4044"/>
                  </a:lnTo>
                  <a:lnTo>
                    <a:pt x="4531" y="3995"/>
                  </a:lnTo>
                  <a:lnTo>
                    <a:pt x="2582" y="2046"/>
                  </a:lnTo>
                  <a:lnTo>
                    <a:pt x="1" y="4628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99" name="Shape 99"/>
            <p:cNvSpPr/>
            <p:nvPr/>
          </p:nvSpPr>
          <p:spPr>
            <a:xfrm>
              <a:off x="5547700" y="3779925"/>
              <a:ext cx="68825" cy="68825"/>
            </a:xfrm>
            <a:custGeom>
              <a:avLst/>
              <a:gdLst/>
              <a:ahLst/>
              <a:cxnLst/>
              <a:rect l="0" t="0" r="0" b="0"/>
              <a:pathLst>
                <a:path w="2753" h="2753" fill="none" extrusionOk="0">
                  <a:moveTo>
                    <a:pt x="0" y="1"/>
                  </a:moveTo>
                  <a:lnTo>
                    <a:pt x="2265" y="1"/>
                  </a:lnTo>
                  <a:lnTo>
                    <a:pt x="2265" y="1"/>
                  </a:lnTo>
                  <a:lnTo>
                    <a:pt x="2363" y="1"/>
                  </a:lnTo>
                  <a:lnTo>
                    <a:pt x="2460" y="25"/>
                  </a:lnTo>
                  <a:lnTo>
                    <a:pt x="2533" y="74"/>
                  </a:lnTo>
                  <a:lnTo>
                    <a:pt x="2606" y="147"/>
                  </a:lnTo>
                  <a:lnTo>
                    <a:pt x="2680" y="220"/>
                  </a:lnTo>
                  <a:lnTo>
                    <a:pt x="2728" y="293"/>
                  </a:lnTo>
                  <a:lnTo>
                    <a:pt x="2753" y="390"/>
                  </a:lnTo>
                  <a:lnTo>
                    <a:pt x="2753" y="488"/>
                  </a:lnTo>
                  <a:lnTo>
                    <a:pt x="2753" y="2753"/>
                  </a:lnTo>
                </a:path>
              </a:pathLst>
            </a:custGeom>
            <a:noFill/>
            <a:ln w="12175" cap="rnd" cmpd="sng">
              <a:solidFill>
                <a:srgbClr val="CCCCCC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1905000" ty="0" sx="50000" sy="50000" flip="none" algn="tl"/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b="1" dirty="0"/>
              <a:t>2.</a:t>
            </a:r>
          </a:p>
          <a:p>
            <a:pPr lvl="0"/>
            <a:r>
              <a:rPr lang="en-US" sz="2000" dirty="0"/>
              <a:t>INDIVIDUAL</a:t>
            </a:r>
            <a:br>
              <a:rPr lang="en-US" sz="2000" dirty="0"/>
            </a:br>
            <a:r>
              <a:rPr lang="en-US" sz="2000" dirty="0"/>
              <a:t>ANALYSIS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subTitle" idx="1"/>
          </p:nvPr>
        </p:nvSpPr>
        <p:spPr>
          <a:xfrm>
            <a:off x="277099" y="3983050"/>
            <a:ext cx="2223213" cy="8762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Analysis into IMDb score </a:t>
            </a:r>
          </a:p>
          <a:p>
            <a:pPr lvl="0"/>
            <a:r>
              <a:rPr lang="en-US" dirty="0"/>
              <a:t>AND</a:t>
            </a:r>
          </a:p>
          <a:p>
            <a:pPr lvl="0"/>
            <a:r>
              <a:rPr lang="en-US" dirty="0"/>
              <a:t>Analysis into gross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307821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 txBox="1">
            <a:spLocks noGrp="1"/>
          </p:cNvSpPr>
          <p:nvPr>
            <p:ph type="body" idx="1"/>
          </p:nvPr>
        </p:nvSpPr>
        <p:spPr>
          <a:xfrm>
            <a:off x="3149348" y="2932806"/>
            <a:ext cx="5596200" cy="187827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Nothing related to Facebook is significant…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More users mean lower score while more professional critics mean higher score…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4:3 movies always get higher score?</a:t>
            </a:r>
            <a:endParaRPr lang="en" dirty="0"/>
          </a:p>
        </p:txBody>
      </p:sp>
      <p:sp>
        <p:nvSpPr>
          <p:cNvPr id="182" name="Shape 182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ANALYSIS INTO IMDb SCORE</a:t>
            </a:r>
            <a:endParaRPr lang="en" dirty="0"/>
          </a:p>
        </p:txBody>
      </p:sp>
      <p:sp>
        <p:nvSpPr>
          <p:cNvPr id="184" name="Shape 18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11</a:t>
            </a:fld>
            <a:endParaRPr lang="en"/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D24BB4DB-4DE2-4110-A138-F24F4CF21E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9182793"/>
              </p:ext>
            </p:extLst>
          </p:nvPr>
        </p:nvGraphicFramePr>
        <p:xfrm>
          <a:off x="3149348" y="737200"/>
          <a:ext cx="4936369" cy="182880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560957">
                  <a:extLst>
                    <a:ext uri="{9D8B030D-6E8A-4147-A177-3AD203B41FA5}">
                      <a16:colId xmlns:a16="http://schemas.microsoft.com/office/drawing/2014/main" val="812780183"/>
                    </a:ext>
                  </a:extLst>
                </a:gridCol>
                <a:gridCol w="662320">
                  <a:extLst>
                    <a:ext uri="{9D8B030D-6E8A-4147-A177-3AD203B41FA5}">
                      <a16:colId xmlns:a16="http://schemas.microsoft.com/office/drawing/2014/main" val="1082514685"/>
                    </a:ext>
                  </a:extLst>
                </a:gridCol>
                <a:gridCol w="529116">
                  <a:extLst>
                    <a:ext uri="{9D8B030D-6E8A-4147-A177-3AD203B41FA5}">
                      <a16:colId xmlns:a16="http://schemas.microsoft.com/office/drawing/2014/main" val="2149653074"/>
                    </a:ext>
                  </a:extLst>
                </a:gridCol>
                <a:gridCol w="2183976">
                  <a:extLst>
                    <a:ext uri="{9D8B030D-6E8A-4147-A177-3AD203B41FA5}">
                      <a16:colId xmlns:a16="http://schemas.microsoft.com/office/drawing/2014/main" val="698828788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Coefficients: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3246854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                               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Estimate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Pr(&gt;|z|)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19697428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(Intercept)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5.30E+01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0.185251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2886534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movie.duration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2.84E-02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2.41E-11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352707685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movie.num_voted_users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1.23E-05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&lt; 2e-16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2510429501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movie.facenumber_in_poster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-7.659e-02 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0.010447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113774189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movie.num_user_for_reviews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-7.81E-04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0.00446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4644670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movie.num_critic_for_reviews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3.04E-03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0.000902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303436339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movie.budget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-1.95E-08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&lt; 2e-16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30101041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movie.aspect_ratio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Helvetica Neue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-8.85E-01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0.00197</a:t>
                      </a:r>
                      <a:endParaRPr lang="en-US" sz="9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</a:t>
                      </a:r>
                      <a:endParaRPr lang="en-US" sz="9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401" marR="3401" marT="3401" marB="0" anchor="b"/>
                </a:tc>
                <a:extLst>
                  <a:ext uri="{0D108BD9-81ED-4DB2-BD59-A6C34878D82A}">
                    <a16:rowId xmlns:a16="http://schemas.microsoft.com/office/drawing/2014/main" val="1431445834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60C392-6108-4810-96D1-51E41068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SEVERAL METHODS TO PREDITCT IMDb SCORE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E3022D-8DEC-4830-8ED1-D9182EF74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12</a:t>
            </a:fld>
            <a:endParaRPr lang="en"/>
          </a:p>
        </p:txBody>
      </p:sp>
      <p:sp>
        <p:nvSpPr>
          <p:cNvPr id="7" name="Shape 181">
            <a:extLst>
              <a:ext uri="{FF2B5EF4-FFF2-40B4-BE49-F238E27FC236}">
                <a16:creationId xmlns:a16="http://schemas.microsoft.com/office/drawing/2014/main" id="{BFEC04AB-9C34-4791-826F-258332AE12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960584" y="1406010"/>
            <a:ext cx="5596200" cy="46892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LDA model is the best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AND</a:t>
            </a:r>
          </a:p>
          <a:p>
            <a:pPr lvl="0">
              <a:spcBef>
                <a:spcPts val="0"/>
              </a:spcBef>
              <a:buNone/>
            </a:pPr>
            <a:endParaRPr lang="en-US" dirty="0"/>
          </a:p>
          <a:p>
            <a:pPr lvl="0">
              <a:spcBef>
                <a:spcPts val="0"/>
              </a:spcBef>
              <a:buNone/>
            </a:pPr>
            <a:r>
              <a:rPr lang="en-US" dirty="0"/>
              <a:t>When lasso regression is used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21.7% of genres significantly impact on IMDb score.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None of actors, keywords, directors have significantly impact on IMDb score</a:t>
            </a:r>
            <a:endParaRPr lang="en" dirty="0">
              <a:solidFill>
                <a:srgbClr val="666666"/>
              </a:solidFill>
            </a:endParaRPr>
          </a:p>
        </p:txBody>
      </p:sp>
      <p:graphicFrame>
        <p:nvGraphicFramePr>
          <p:cNvPr id="8" name="表格 7">
            <a:extLst>
              <a:ext uri="{FF2B5EF4-FFF2-40B4-BE49-F238E27FC236}">
                <a16:creationId xmlns:a16="http://schemas.microsoft.com/office/drawing/2014/main" id="{70B20F38-87BD-4406-A511-03C8C2181B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060169"/>
              </p:ext>
            </p:extLst>
          </p:nvPr>
        </p:nvGraphicFramePr>
        <p:xfrm>
          <a:off x="3066177" y="755864"/>
          <a:ext cx="5637401" cy="40005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2254961">
                  <a:extLst>
                    <a:ext uri="{9D8B030D-6E8A-4147-A177-3AD203B41FA5}">
                      <a16:colId xmlns:a16="http://schemas.microsoft.com/office/drawing/2014/main" val="624162251"/>
                    </a:ext>
                  </a:extLst>
                </a:gridCol>
                <a:gridCol w="845610">
                  <a:extLst>
                    <a:ext uri="{9D8B030D-6E8A-4147-A177-3AD203B41FA5}">
                      <a16:colId xmlns:a16="http://schemas.microsoft.com/office/drawing/2014/main" val="3636098726"/>
                    </a:ext>
                  </a:extLst>
                </a:gridCol>
                <a:gridCol w="845610">
                  <a:extLst>
                    <a:ext uri="{9D8B030D-6E8A-4147-A177-3AD203B41FA5}">
                      <a16:colId xmlns:a16="http://schemas.microsoft.com/office/drawing/2014/main" val="2278081496"/>
                    </a:ext>
                  </a:extLst>
                </a:gridCol>
                <a:gridCol w="845610">
                  <a:extLst>
                    <a:ext uri="{9D8B030D-6E8A-4147-A177-3AD203B41FA5}">
                      <a16:colId xmlns:a16="http://schemas.microsoft.com/office/drawing/2014/main" val="771536429"/>
                    </a:ext>
                  </a:extLst>
                </a:gridCol>
                <a:gridCol w="845610">
                  <a:extLst>
                    <a:ext uri="{9D8B030D-6E8A-4147-A177-3AD203B41FA5}">
                      <a16:colId xmlns:a16="http://schemas.microsoft.com/office/drawing/2014/main" val="1510797124"/>
                    </a:ext>
                  </a:extLst>
                </a:gridCol>
              </a:tblGrid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METHOD</a:t>
                      </a:r>
                      <a:endParaRPr lang="en-US" sz="12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GLM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LDA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QDA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KNN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3891304588"/>
                  </a:ext>
                </a:extLst>
              </a:tr>
              <a:tr h="20002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MISCLASSIFICATION ERROR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0.197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0.149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0.198</a:t>
                      </a:r>
                      <a:endParaRPr lang="en-US" sz="1200" b="0" i="0" u="none" strike="noStrike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0.346</a:t>
                      </a:r>
                      <a:endParaRPr lang="en-US" sz="1200" b="0" i="0" u="none" strike="noStrike" dirty="0">
                        <a:solidFill>
                          <a:srgbClr val="666666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4763" marR="4763" marT="4763" marB="0" anchor="b"/>
                </a:tc>
                <a:extLst>
                  <a:ext uri="{0D108BD9-81ED-4DB2-BD59-A6C34878D82A}">
                    <a16:rowId xmlns:a16="http://schemas.microsoft.com/office/drawing/2014/main" val="22495068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479920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 txBox="1">
            <a:spLocks noGrp="1"/>
          </p:cNvSpPr>
          <p:nvPr>
            <p:ph type="ctrTitle" idx="4294967295"/>
          </p:nvPr>
        </p:nvSpPr>
        <p:spPr>
          <a:xfrm>
            <a:off x="685800" y="2802542"/>
            <a:ext cx="7772400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sz="6600" b="1" dirty="0"/>
              <a:t>Analysis into gross</a:t>
            </a:r>
          </a:p>
        </p:txBody>
      </p:sp>
      <p:sp>
        <p:nvSpPr>
          <p:cNvPr id="162" name="Shape 162"/>
          <p:cNvSpPr txBox="1">
            <a:spLocks noGrp="1"/>
          </p:cNvSpPr>
          <p:nvPr>
            <p:ph type="subTitle" idx="4294967295"/>
          </p:nvPr>
        </p:nvSpPr>
        <p:spPr>
          <a:xfrm>
            <a:off x="685800" y="3868754"/>
            <a:ext cx="77724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>
                <a:solidFill>
                  <a:srgbClr val="FFFFFF"/>
                </a:solidFill>
              </a:rPr>
              <a:t>budget, duration, title year, director Facebook likes, actor 1 Facebook likes, actor 2 Facebook likes, actor 3 Facebook likes, cast total Facebook likes, movie Facebook likes, number of voted users, number of critic for reviews, face number in poster.</a:t>
            </a:r>
          </a:p>
        </p:txBody>
      </p:sp>
      <p:grpSp>
        <p:nvGrpSpPr>
          <p:cNvPr id="163" name="Shape 163"/>
          <p:cNvGrpSpPr/>
          <p:nvPr/>
        </p:nvGrpSpPr>
        <p:grpSpPr>
          <a:xfrm>
            <a:off x="6791059" y="345962"/>
            <a:ext cx="1590883" cy="1590858"/>
            <a:chOff x="6643075" y="3664250"/>
            <a:chExt cx="407950" cy="407975"/>
          </a:xfrm>
        </p:grpSpPr>
        <p:sp>
          <p:nvSpPr>
            <p:cNvPr id="164" name="Shape 164"/>
            <p:cNvSpPr/>
            <p:nvPr/>
          </p:nvSpPr>
          <p:spPr>
            <a:xfrm>
              <a:off x="6794075" y="3815250"/>
              <a:ext cx="211300" cy="211300"/>
            </a:xfrm>
            <a:custGeom>
              <a:avLst/>
              <a:gdLst/>
              <a:ahLst/>
              <a:cxnLst/>
              <a:rect l="0" t="0" r="0" b="0"/>
              <a:pathLst>
                <a:path w="8452" h="8452" fill="none" extrusionOk="0">
                  <a:moveTo>
                    <a:pt x="0" y="8135"/>
                  </a:moveTo>
                  <a:lnTo>
                    <a:pt x="0" y="8135"/>
                  </a:lnTo>
                  <a:lnTo>
                    <a:pt x="438" y="8257"/>
                  </a:lnTo>
                  <a:lnTo>
                    <a:pt x="852" y="8354"/>
                  </a:lnTo>
                  <a:lnTo>
                    <a:pt x="1291" y="8403"/>
                  </a:lnTo>
                  <a:lnTo>
                    <a:pt x="1729" y="8452"/>
                  </a:lnTo>
                  <a:lnTo>
                    <a:pt x="2168" y="8452"/>
                  </a:lnTo>
                  <a:lnTo>
                    <a:pt x="2606" y="8427"/>
                  </a:lnTo>
                  <a:lnTo>
                    <a:pt x="3020" y="8378"/>
                  </a:lnTo>
                  <a:lnTo>
                    <a:pt x="3458" y="8281"/>
                  </a:lnTo>
                  <a:lnTo>
                    <a:pt x="3872" y="8184"/>
                  </a:lnTo>
                  <a:lnTo>
                    <a:pt x="4311" y="8037"/>
                  </a:lnTo>
                  <a:lnTo>
                    <a:pt x="4701" y="7867"/>
                  </a:lnTo>
                  <a:lnTo>
                    <a:pt x="5115" y="7672"/>
                  </a:lnTo>
                  <a:lnTo>
                    <a:pt x="5504" y="7429"/>
                  </a:lnTo>
                  <a:lnTo>
                    <a:pt x="5870" y="7185"/>
                  </a:lnTo>
                  <a:lnTo>
                    <a:pt x="6235" y="6893"/>
                  </a:lnTo>
                  <a:lnTo>
                    <a:pt x="6576" y="6576"/>
                  </a:lnTo>
                  <a:lnTo>
                    <a:pt x="6576" y="6576"/>
                  </a:lnTo>
                  <a:lnTo>
                    <a:pt x="6892" y="6235"/>
                  </a:lnTo>
                  <a:lnTo>
                    <a:pt x="7185" y="5870"/>
                  </a:lnTo>
                  <a:lnTo>
                    <a:pt x="7428" y="5505"/>
                  </a:lnTo>
                  <a:lnTo>
                    <a:pt x="7672" y="5115"/>
                  </a:lnTo>
                  <a:lnTo>
                    <a:pt x="7867" y="4701"/>
                  </a:lnTo>
                  <a:lnTo>
                    <a:pt x="8037" y="4311"/>
                  </a:lnTo>
                  <a:lnTo>
                    <a:pt x="8183" y="3873"/>
                  </a:lnTo>
                  <a:lnTo>
                    <a:pt x="8281" y="3459"/>
                  </a:lnTo>
                  <a:lnTo>
                    <a:pt x="8378" y="3020"/>
                  </a:lnTo>
                  <a:lnTo>
                    <a:pt x="8427" y="2606"/>
                  </a:lnTo>
                  <a:lnTo>
                    <a:pt x="8451" y="2168"/>
                  </a:lnTo>
                  <a:lnTo>
                    <a:pt x="8451" y="1730"/>
                  </a:lnTo>
                  <a:lnTo>
                    <a:pt x="8402" y="1291"/>
                  </a:lnTo>
                  <a:lnTo>
                    <a:pt x="8354" y="853"/>
                  </a:lnTo>
                  <a:lnTo>
                    <a:pt x="8256" y="439"/>
                  </a:lnTo>
                  <a:lnTo>
                    <a:pt x="8135" y="0"/>
                  </a:lnTo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5" name="Shape 165"/>
            <p:cNvSpPr/>
            <p:nvPr/>
          </p:nvSpPr>
          <p:spPr>
            <a:xfrm>
              <a:off x="6643075" y="3664250"/>
              <a:ext cx="407950" cy="407975"/>
            </a:xfrm>
            <a:custGeom>
              <a:avLst/>
              <a:gdLst/>
              <a:ahLst/>
              <a:cxnLst/>
              <a:rect l="0" t="0" r="0" b="0"/>
              <a:pathLst>
                <a:path w="16318" h="16319" fill="none" extrusionOk="0">
                  <a:moveTo>
                    <a:pt x="16074" y="244"/>
                  </a:moveTo>
                  <a:lnTo>
                    <a:pt x="16074" y="244"/>
                  </a:lnTo>
                  <a:lnTo>
                    <a:pt x="15928" y="122"/>
                  </a:lnTo>
                  <a:lnTo>
                    <a:pt x="15758" y="49"/>
                  </a:lnTo>
                  <a:lnTo>
                    <a:pt x="15538" y="0"/>
                  </a:lnTo>
                  <a:lnTo>
                    <a:pt x="15319" y="0"/>
                  </a:lnTo>
                  <a:lnTo>
                    <a:pt x="15051" y="25"/>
                  </a:lnTo>
                  <a:lnTo>
                    <a:pt x="14759" y="73"/>
                  </a:lnTo>
                  <a:lnTo>
                    <a:pt x="14442" y="171"/>
                  </a:lnTo>
                  <a:lnTo>
                    <a:pt x="14102" y="293"/>
                  </a:lnTo>
                  <a:lnTo>
                    <a:pt x="13736" y="439"/>
                  </a:lnTo>
                  <a:lnTo>
                    <a:pt x="13347" y="609"/>
                  </a:lnTo>
                  <a:lnTo>
                    <a:pt x="12957" y="828"/>
                  </a:lnTo>
                  <a:lnTo>
                    <a:pt x="12543" y="1048"/>
                  </a:lnTo>
                  <a:lnTo>
                    <a:pt x="11666" y="1608"/>
                  </a:lnTo>
                  <a:lnTo>
                    <a:pt x="10716" y="2265"/>
                  </a:lnTo>
                  <a:lnTo>
                    <a:pt x="10716" y="2265"/>
                  </a:lnTo>
                  <a:lnTo>
                    <a:pt x="10278" y="2095"/>
                  </a:lnTo>
                  <a:lnTo>
                    <a:pt x="9815" y="1949"/>
                  </a:lnTo>
                  <a:lnTo>
                    <a:pt x="9352" y="1851"/>
                  </a:lnTo>
                  <a:lnTo>
                    <a:pt x="8890" y="1778"/>
                  </a:lnTo>
                  <a:lnTo>
                    <a:pt x="8427" y="1730"/>
                  </a:lnTo>
                  <a:lnTo>
                    <a:pt x="7940" y="1730"/>
                  </a:lnTo>
                  <a:lnTo>
                    <a:pt x="7477" y="1778"/>
                  </a:lnTo>
                  <a:lnTo>
                    <a:pt x="7014" y="1827"/>
                  </a:lnTo>
                  <a:lnTo>
                    <a:pt x="6551" y="1924"/>
                  </a:lnTo>
                  <a:lnTo>
                    <a:pt x="6089" y="2070"/>
                  </a:lnTo>
                  <a:lnTo>
                    <a:pt x="5650" y="2241"/>
                  </a:lnTo>
                  <a:lnTo>
                    <a:pt x="5212" y="2436"/>
                  </a:lnTo>
                  <a:lnTo>
                    <a:pt x="4774" y="2679"/>
                  </a:lnTo>
                  <a:lnTo>
                    <a:pt x="4384" y="2972"/>
                  </a:lnTo>
                  <a:lnTo>
                    <a:pt x="3994" y="3264"/>
                  </a:lnTo>
                  <a:lnTo>
                    <a:pt x="3605" y="3605"/>
                  </a:lnTo>
                  <a:lnTo>
                    <a:pt x="3605" y="3605"/>
                  </a:lnTo>
                  <a:lnTo>
                    <a:pt x="3264" y="3995"/>
                  </a:lnTo>
                  <a:lnTo>
                    <a:pt x="2971" y="4384"/>
                  </a:lnTo>
                  <a:lnTo>
                    <a:pt x="2679" y="4774"/>
                  </a:lnTo>
                  <a:lnTo>
                    <a:pt x="2436" y="5212"/>
                  </a:lnTo>
                  <a:lnTo>
                    <a:pt x="2241" y="5651"/>
                  </a:lnTo>
                  <a:lnTo>
                    <a:pt x="2070" y="6089"/>
                  </a:lnTo>
                  <a:lnTo>
                    <a:pt x="1924" y="6552"/>
                  </a:lnTo>
                  <a:lnTo>
                    <a:pt x="1827" y="7015"/>
                  </a:lnTo>
                  <a:lnTo>
                    <a:pt x="1778" y="7477"/>
                  </a:lnTo>
                  <a:lnTo>
                    <a:pt x="1729" y="7940"/>
                  </a:lnTo>
                  <a:lnTo>
                    <a:pt x="1729" y="8427"/>
                  </a:lnTo>
                  <a:lnTo>
                    <a:pt x="1778" y="8890"/>
                  </a:lnTo>
                  <a:lnTo>
                    <a:pt x="1851" y="9353"/>
                  </a:lnTo>
                  <a:lnTo>
                    <a:pt x="1948" y="9815"/>
                  </a:lnTo>
                  <a:lnTo>
                    <a:pt x="2095" y="10278"/>
                  </a:lnTo>
                  <a:lnTo>
                    <a:pt x="2265" y="10716"/>
                  </a:lnTo>
                  <a:lnTo>
                    <a:pt x="2265" y="10716"/>
                  </a:lnTo>
                  <a:lnTo>
                    <a:pt x="1607" y="11666"/>
                  </a:lnTo>
                  <a:lnTo>
                    <a:pt x="1047" y="12543"/>
                  </a:lnTo>
                  <a:lnTo>
                    <a:pt x="828" y="12957"/>
                  </a:lnTo>
                  <a:lnTo>
                    <a:pt x="609" y="13347"/>
                  </a:lnTo>
                  <a:lnTo>
                    <a:pt x="438" y="13737"/>
                  </a:lnTo>
                  <a:lnTo>
                    <a:pt x="292" y="14102"/>
                  </a:lnTo>
                  <a:lnTo>
                    <a:pt x="170" y="14443"/>
                  </a:lnTo>
                  <a:lnTo>
                    <a:pt x="73" y="14759"/>
                  </a:lnTo>
                  <a:lnTo>
                    <a:pt x="24" y="15052"/>
                  </a:lnTo>
                  <a:lnTo>
                    <a:pt x="0" y="15320"/>
                  </a:lnTo>
                  <a:lnTo>
                    <a:pt x="0" y="15539"/>
                  </a:lnTo>
                  <a:lnTo>
                    <a:pt x="49" y="15758"/>
                  </a:lnTo>
                  <a:lnTo>
                    <a:pt x="122" y="15928"/>
                  </a:lnTo>
                  <a:lnTo>
                    <a:pt x="244" y="16075"/>
                  </a:lnTo>
                  <a:lnTo>
                    <a:pt x="244" y="16075"/>
                  </a:lnTo>
                  <a:lnTo>
                    <a:pt x="341" y="16172"/>
                  </a:lnTo>
                  <a:lnTo>
                    <a:pt x="487" y="16245"/>
                  </a:lnTo>
                  <a:lnTo>
                    <a:pt x="633" y="16294"/>
                  </a:lnTo>
                  <a:lnTo>
                    <a:pt x="804" y="16318"/>
                  </a:lnTo>
                  <a:lnTo>
                    <a:pt x="974" y="16318"/>
                  </a:lnTo>
                  <a:lnTo>
                    <a:pt x="1169" y="16318"/>
                  </a:lnTo>
                  <a:lnTo>
                    <a:pt x="1388" y="16269"/>
                  </a:lnTo>
                  <a:lnTo>
                    <a:pt x="1632" y="16221"/>
                  </a:lnTo>
                  <a:lnTo>
                    <a:pt x="2143" y="16075"/>
                  </a:lnTo>
                  <a:lnTo>
                    <a:pt x="2703" y="15831"/>
                  </a:lnTo>
                  <a:lnTo>
                    <a:pt x="3312" y="15539"/>
                  </a:lnTo>
                  <a:lnTo>
                    <a:pt x="3946" y="15149"/>
                  </a:lnTo>
                  <a:lnTo>
                    <a:pt x="4652" y="14711"/>
                  </a:lnTo>
                  <a:lnTo>
                    <a:pt x="5358" y="14224"/>
                  </a:lnTo>
                  <a:lnTo>
                    <a:pt x="6113" y="13663"/>
                  </a:lnTo>
                  <a:lnTo>
                    <a:pt x="6892" y="13055"/>
                  </a:lnTo>
                  <a:lnTo>
                    <a:pt x="7696" y="12397"/>
                  </a:lnTo>
                  <a:lnTo>
                    <a:pt x="8500" y="11691"/>
                  </a:lnTo>
                  <a:lnTo>
                    <a:pt x="9304" y="10936"/>
                  </a:lnTo>
                  <a:lnTo>
                    <a:pt x="10132" y="10132"/>
                  </a:lnTo>
                  <a:lnTo>
                    <a:pt x="10132" y="10132"/>
                  </a:lnTo>
                  <a:lnTo>
                    <a:pt x="10935" y="9304"/>
                  </a:lnTo>
                  <a:lnTo>
                    <a:pt x="11690" y="8500"/>
                  </a:lnTo>
                  <a:lnTo>
                    <a:pt x="12397" y="7696"/>
                  </a:lnTo>
                  <a:lnTo>
                    <a:pt x="13054" y="6893"/>
                  </a:lnTo>
                  <a:lnTo>
                    <a:pt x="13663" y="6113"/>
                  </a:lnTo>
                  <a:lnTo>
                    <a:pt x="14223" y="5358"/>
                  </a:lnTo>
                  <a:lnTo>
                    <a:pt x="14710" y="4652"/>
                  </a:lnTo>
                  <a:lnTo>
                    <a:pt x="15149" y="3946"/>
                  </a:lnTo>
                  <a:lnTo>
                    <a:pt x="15538" y="3313"/>
                  </a:lnTo>
                  <a:lnTo>
                    <a:pt x="15831" y="2704"/>
                  </a:lnTo>
                  <a:lnTo>
                    <a:pt x="16074" y="2144"/>
                  </a:lnTo>
                  <a:lnTo>
                    <a:pt x="16220" y="1632"/>
                  </a:lnTo>
                  <a:lnTo>
                    <a:pt x="16269" y="1389"/>
                  </a:lnTo>
                  <a:lnTo>
                    <a:pt x="16318" y="1169"/>
                  </a:lnTo>
                  <a:lnTo>
                    <a:pt x="16318" y="975"/>
                  </a:lnTo>
                  <a:lnTo>
                    <a:pt x="16318" y="804"/>
                  </a:lnTo>
                  <a:lnTo>
                    <a:pt x="16293" y="634"/>
                  </a:lnTo>
                  <a:lnTo>
                    <a:pt x="16245" y="487"/>
                  </a:lnTo>
                  <a:lnTo>
                    <a:pt x="16172" y="341"/>
                  </a:lnTo>
                  <a:lnTo>
                    <a:pt x="16074" y="244"/>
                  </a:lnTo>
                  <a:lnTo>
                    <a:pt x="16074" y="244"/>
                  </a:lnTo>
                  <a:close/>
                  <a:moveTo>
                    <a:pt x="1827" y="13810"/>
                  </a:moveTo>
                  <a:lnTo>
                    <a:pt x="1827" y="13810"/>
                  </a:lnTo>
                  <a:lnTo>
                    <a:pt x="1754" y="13737"/>
                  </a:lnTo>
                  <a:lnTo>
                    <a:pt x="1729" y="13639"/>
                  </a:lnTo>
                  <a:lnTo>
                    <a:pt x="1681" y="13542"/>
                  </a:lnTo>
                  <a:lnTo>
                    <a:pt x="1681" y="13444"/>
                  </a:lnTo>
                  <a:lnTo>
                    <a:pt x="1681" y="13176"/>
                  </a:lnTo>
                  <a:lnTo>
                    <a:pt x="1754" y="12884"/>
                  </a:lnTo>
                  <a:lnTo>
                    <a:pt x="1875" y="12519"/>
                  </a:lnTo>
                  <a:lnTo>
                    <a:pt x="2046" y="12153"/>
                  </a:lnTo>
                  <a:lnTo>
                    <a:pt x="2265" y="11715"/>
                  </a:lnTo>
                  <a:lnTo>
                    <a:pt x="2533" y="11277"/>
                  </a:lnTo>
                  <a:lnTo>
                    <a:pt x="2533" y="11277"/>
                  </a:lnTo>
                  <a:lnTo>
                    <a:pt x="2752" y="11642"/>
                  </a:lnTo>
                  <a:lnTo>
                    <a:pt x="3020" y="12007"/>
                  </a:lnTo>
                  <a:lnTo>
                    <a:pt x="3288" y="12373"/>
                  </a:lnTo>
                  <a:lnTo>
                    <a:pt x="3605" y="12714"/>
                  </a:lnTo>
                  <a:lnTo>
                    <a:pt x="3605" y="12714"/>
                  </a:lnTo>
                  <a:lnTo>
                    <a:pt x="3897" y="12957"/>
                  </a:lnTo>
                  <a:lnTo>
                    <a:pt x="4165" y="13201"/>
                  </a:lnTo>
                  <a:lnTo>
                    <a:pt x="4165" y="13201"/>
                  </a:lnTo>
                  <a:lnTo>
                    <a:pt x="3751" y="13444"/>
                  </a:lnTo>
                  <a:lnTo>
                    <a:pt x="3361" y="13639"/>
                  </a:lnTo>
                  <a:lnTo>
                    <a:pt x="3020" y="13785"/>
                  </a:lnTo>
                  <a:lnTo>
                    <a:pt x="2679" y="13883"/>
                  </a:lnTo>
                  <a:lnTo>
                    <a:pt x="2411" y="13956"/>
                  </a:lnTo>
                  <a:lnTo>
                    <a:pt x="2168" y="13956"/>
                  </a:lnTo>
                  <a:lnTo>
                    <a:pt x="2070" y="13931"/>
                  </a:lnTo>
                  <a:lnTo>
                    <a:pt x="1973" y="13907"/>
                  </a:lnTo>
                  <a:lnTo>
                    <a:pt x="1900" y="13858"/>
                  </a:lnTo>
                  <a:lnTo>
                    <a:pt x="1827" y="13810"/>
                  </a:lnTo>
                  <a:lnTo>
                    <a:pt x="1827" y="13810"/>
                  </a:lnTo>
                  <a:close/>
                  <a:moveTo>
                    <a:pt x="8159" y="4482"/>
                  </a:moveTo>
                  <a:lnTo>
                    <a:pt x="8159" y="4482"/>
                  </a:lnTo>
                  <a:lnTo>
                    <a:pt x="8037" y="4482"/>
                  </a:lnTo>
                  <a:lnTo>
                    <a:pt x="7940" y="4433"/>
                  </a:lnTo>
                  <a:lnTo>
                    <a:pt x="7842" y="4384"/>
                  </a:lnTo>
                  <a:lnTo>
                    <a:pt x="7745" y="4311"/>
                  </a:lnTo>
                  <a:lnTo>
                    <a:pt x="7672" y="4238"/>
                  </a:lnTo>
                  <a:lnTo>
                    <a:pt x="7623" y="4141"/>
                  </a:lnTo>
                  <a:lnTo>
                    <a:pt x="7574" y="4019"/>
                  </a:lnTo>
                  <a:lnTo>
                    <a:pt x="7574" y="3897"/>
                  </a:lnTo>
                  <a:lnTo>
                    <a:pt x="7574" y="3897"/>
                  </a:lnTo>
                  <a:lnTo>
                    <a:pt x="7574" y="3775"/>
                  </a:lnTo>
                  <a:lnTo>
                    <a:pt x="7623" y="3678"/>
                  </a:lnTo>
                  <a:lnTo>
                    <a:pt x="7672" y="3580"/>
                  </a:lnTo>
                  <a:lnTo>
                    <a:pt x="7745" y="3483"/>
                  </a:lnTo>
                  <a:lnTo>
                    <a:pt x="7842" y="3410"/>
                  </a:lnTo>
                  <a:lnTo>
                    <a:pt x="7940" y="3361"/>
                  </a:lnTo>
                  <a:lnTo>
                    <a:pt x="8037" y="3337"/>
                  </a:lnTo>
                  <a:lnTo>
                    <a:pt x="8159" y="3313"/>
                  </a:lnTo>
                  <a:lnTo>
                    <a:pt x="8159" y="3313"/>
                  </a:lnTo>
                  <a:lnTo>
                    <a:pt x="8281" y="3337"/>
                  </a:lnTo>
                  <a:lnTo>
                    <a:pt x="8378" y="3361"/>
                  </a:lnTo>
                  <a:lnTo>
                    <a:pt x="8476" y="3410"/>
                  </a:lnTo>
                  <a:lnTo>
                    <a:pt x="8573" y="3483"/>
                  </a:lnTo>
                  <a:lnTo>
                    <a:pt x="8646" y="3580"/>
                  </a:lnTo>
                  <a:lnTo>
                    <a:pt x="8695" y="3678"/>
                  </a:lnTo>
                  <a:lnTo>
                    <a:pt x="8743" y="3775"/>
                  </a:lnTo>
                  <a:lnTo>
                    <a:pt x="8743" y="3897"/>
                  </a:lnTo>
                  <a:lnTo>
                    <a:pt x="8743" y="3897"/>
                  </a:lnTo>
                  <a:lnTo>
                    <a:pt x="8743" y="4019"/>
                  </a:lnTo>
                  <a:lnTo>
                    <a:pt x="8695" y="4141"/>
                  </a:lnTo>
                  <a:lnTo>
                    <a:pt x="8646" y="4238"/>
                  </a:lnTo>
                  <a:lnTo>
                    <a:pt x="8573" y="4311"/>
                  </a:lnTo>
                  <a:lnTo>
                    <a:pt x="8476" y="4384"/>
                  </a:lnTo>
                  <a:lnTo>
                    <a:pt x="8378" y="4433"/>
                  </a:lnTo>
                  <a:lnTo>
                    <a:pt x="8281" y="4482"/>
                  </a:lnTo>
                  <a:lnTo>
                    <a:pt x="8159" y="4482"/>
                  </a:lnTo>
                  <a:lnTo>
                    <a:pt x="8159" y="4482"/>
                  </a:lnTo>
                  <a:close/>
                  <a:moveTo>
                    <a:pt x="9133" y="5943"/>
                  </a:moveTo>
                  <a:lnTo>
                    <a:pt x="9133" y="5943"/>
                  </a:lnTo>
                  <a:lnTo>
                    <a:pt x="9036" y="5943"/>
                  </a:lnTo>
                  <a:lnTo>
                    <a:pt x="8963" y="5919"/>
                  </a:lnTo>
                  <a:lnTo>
                    <a:pt x="8841" y="5846"/>
                  </a:lnTo>
                  <a:lnTo>
                    <a:pt x="8768" y="5724"/>
                  </a:lnTo>
                  <a:lnTo>
                    <a:pt x="8743" y="5651"/>
                  </a:lnTo>
                  <a:lnTo>
                    <a:pt x="8743" y="5553"/>
                  </a:lnTo>
                  <a:lnTo>
                    <a:pt x="8743" y="5553"/>
                  </a:lnTo>
                  <a:lnTo>
                    <a:pt x="8743" y="5480"/>
                  </a:lnTo>
                  <a:lnTo>
                    <a:pt x="8768" y="5407"/>
                  </a:lnTo>
                  <a:lnTo>
                    <a:pt x="8841" y="5285"/>
                  </a:lnTo>
                  <a:lnTo>
                    <a:pt x="8963" y="5212"/>
                  </a:lnTo>
                  <a:lnTo>
                    <a:pt x="9036" y="5188"/>
                  </a:lnTo>
                  <a:lnTo>
                    <a:pt x="9133" y="5164"/>
                  </a:lnTo>
                  <a:lnTo>
                    <a:pt x="9133" y="5164"/>
                  </a:lnTo>
                  <a:lnTo>
                    <a:pt x="9206" y="5188"/>
                  </a:lnTo>
                  <a:lnTo>
                    <a:pt x="9279" y="5212"/>
                  </a:lnTo>
                  <a:lnTo>
                    <a:pt x="9401" y="5285"/>
                  </a:lnTo>
                  <a:lnTo>
                    <a:pt x="9474" y="5407"/>
                  </a:lnTo>
                  <a:lnTo>
                    <a:pt x="9498" y="5480"/>
                  </a:lnTo>
                  <a:lnTo>
                    <a:pt x="9523" y="5553"/>
                  </a:lnTo>
                  <a:lnTo>
                    <a:pt x="9523" y="5553"/>
                  </a:lnTo>
                  <a:lnTo>
                    <a:pt x="9498" y="5651"/>
                  </a:lnTo>
                  <a:lnTo>
                    <a:pt x="9474" y="5724"/>
                  </a:lnTo>
                  <a:lnTo>
                    <a:pt x="9401" y="5846"/>
                  </a:lnTo>
                  <a:lnTo>
                    <a:pt x="9279" y="5919"/>
                  </a:lnTo>
                  <a:lnTo>
                    <a:pt x="9206" y="5943"/>
                  </a:lnTo>
                  <a:lnTo>
                    <a:pt x="9133" y="5943"/>
                  </a:lnTo>
                  <a:lnTo>
                    <a:pt x="9133" y="5943"/>
                  </a:lnTo>
                  <a:close/>
                  <a:moveTo>
                    <a:pt x="9986" y="4409"/>
                  </a:moveTo>
                  <a:lnTo>
                    <a:pt x="9986" y="4409"/>
                  </a:lnTo>
                  <a:lnTo>
                    <a:pt x="9888" y="4409"/>
                  </a:lnTo>
                  <a:lnTo>
                    <a:pt x="9815" y="4384"/>
                  </a:lnTo>
                  <a:lnTo>
                    <a:pt x="9693" y="4287"/>
                  </a:lnTo>
                  <a:lnTo>
                    <a:pt x="9620" y="4165"/>
                  </a:lnTo>
                  <a:lnTo>
                    <a:pt x="9596" y="4092"/>
                  </a:lnTo>
                  <a:lnTo>
                    <a:pt x="9596" y="4019"/>
                  </a:lnTo>
                  <a:lnTo>
                    <a:pt x="9596" y="4019"/>
                  </a:lnTo>
                  <a:lnTo>
                    <a:pt x="9596" y="3946"/>
                  </a:lnTo>
                  <a:lnTo>
                    <a:pt x="9620" y="3873"/>
                  </a:lnTo>
                  <a:lnTo>
                    <a:pt x="9693" y="3751"/>
                  </a:lnTo>
                  <a:lnTo>
                    <a:pt x="9815" y="3654"/>
                  </a:lnTo>
                  <a:lnTo>
                    <a:pt x="9888" y="3629"/>
                  </a:lnTo>
                  <a:lnTo>
                    <a:pt x="9986" y="3629"/>
                  </a:lnTo>
                  <a:lnTo>
                    <a:pt x="9986" y="3629"/>
                  </a:lnTo>
                  <a:lnTo>
                    <a:pt x="10059" y="3629"/>
                  </a:lnTo>
                  <a:lnTo>
                    <a:pt x="10132" y="3654"/>
                  </a:lnTo>
                  <a:lnTo>
                    <a:pt x="10253" y="3751"/>
                  </a:lnTo>
                  <a:lnTo>
                    <a:pt x="10327" y="3873"/>
                  </a:lnTo>
                  <a:lnTo>
                    <a:pt x="10351" y="3946"/>
                  </a:lnTo>
                  <a:lnTo>
                    <a:pt x="10375" y="4019"/>
                  </a:lnTo>
                  <a:lnTo>
                    <a:pt x="10375" y="4019"/>
                  </a:lnTo>
                  <a:lnTo>
                    <a:pt x="10351" y="4092"/>
                  </a:lnTo>
                  <a:lnTo>
                    <a:pt x="10327" y="4165"/>
                  </a:lnTo>
                  <a:lnTo>
                    <a:pt x="10253" y="4287"/>
                  </a:lnTo>
                  <a:lnTo>
                    <a:pt x="10132" y="4384"/>
                  </a:lnTo>
                  <a:lnTo>
                    <a:pt x="10059" y="4409"/>
                  </a:lnTo>
                  <a:lnTo>
                    <a:pt x="9986" y="4409"/>
                  </a:lnTo>
                  <a:lnTo>
                    <a:pt x="9986" y="4409"/>
                  </a:lnTo>
                  <a:close/>
                  <a:moveTo>
                    <a:pt x="13200" y="4165"/>
                  </a:moveTo>
                  <a:lnTo>
                    <a:pt x="13200" y="4165"/>
                  </a:lnTo>
                  <a:lnTo>
                    <a:pt x="12957" y="3897"/>
                  </a:lnTo>
                  <a:lnTo>
                    <a:pt x="12713" y="3605"/>
                  </a:lnTo>
                  <a:lnTo>
                    <a:pt x="12713" y="3605"/>
                  </a:lnTo>
                  <a:lnTo>
                    <a:pt x="12372" y="3288"/>
                  </a:lnTo>
                  <a:lnTo>
                    <a:pt x="12007" y="3020"/>
                  </a:lnTo>
                  <a:lnTo>
                    <a:pt x="11642" y="2752"/>
                  </a:lnTo>
                  <a:lnTo>
                    <a:pt x="11276" y="2533"/>
                  </a:lnTo>
                  <a:lnTo>
                    <a:pt x="11276" y="2533"/>
                  </a:lnTo>
                  <a:lnTo>
                    <a:pt x="11715" y="2265"/>
                  </a:lnTo>
                  <a:lnTo>
                    <a:pt x="12153" y="2046"/>
                  </a:lnTo>
                  <a:lnTo>
                    <a:pt x="12518" y="1876"/>
                  </a:lnTo>
                  <a:lnTo>
                    <a:pt x="12884" y="1754"/>
                  </a:lnTo>
                  <a:lnTo>
                    <a:pt x="13176" y="1681"/>
                  </a:lnTo>
                  <a:lnTo>
                    <a:pt x="13444" y="1681"/>
                  </a:lnTo>
                  <a:lnTo>
                    <a:pt x="13541" y="1681"/>
                  </a:lnTo>
                  <a:lnTo>
                    <a:pt x="13639" y="1730"/>
                  </a:lnTo>
                  <a:lnTo>
                    <a:pt x="13736" y="1754"/>
                  </a:lnTo>
                  <a:lnTo>
                    <a:pt x="13809" y="1827"/>
                  </a:lnTo>
                  <a:lnTo>
                    <a:pt x="13809" y="1827"/>
                  </a:lnTo>
                  <a:lnTo>
                    <a:pt x="13858" y="1900"/>
                  </a:lnTo>
                  <a:lnTo>
                    <a:pt x="13907" y="1973"/>
                  </a:lnTo>
                  <a:lnTo>
                    <a:pt x="13931" y="2070"/>
                  </a:lnTo>
                  <a:lnTo>
                    <a:pt x="13955" y="2168"/>
                  </a:lnTo>
                  <a:lnTo>
                    <a:pt x="13955" y="2411"/>
                  </a:lnTo>
                  <a:lnTo>
                    <a:pt x="13882" y="2679"/>
                  </a:lnTo>
                  <a:lnTo>
                    <a:pt x="13785" y="3020"/>
                  </a:lnTo>
                  <a:lnTo>
                    <a:pt x="13639" y="3361"/>
                  </a:lnTo>
                  <a:lnTo>
                    <a:pt x="13444" y="3751"/>
                  </a:lnTo>
                  <a:lnTo>
                    <a:pt x="13200" y="4165"/>
                  </a:lnTo>
                  <a:lnTo>
                    <a:pt x="13200" y="4165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66" name="Shape 166"/>
          <p:cNvGrpSpPr/>
          <p:nvPr/>
        </p:nvGrpSpPr>
        <p:grpSpPr>
          <a:xfrm rot="1508271">
            <a:off x="798753" y="1851401"/>
            <a:ext cx="654063" cy="654026"/>
            <a:chOff x="576250" y="4319400"/>
            <a:chExt cx="442075" cy="442050"/>
          </a:xfrm>
        </p:grpSpPr>
        <p:sp>
          <p:nvSpPr>
            <p:cNvPr id="167" name="Shape 167"/>
            <p:cNvSpPr/>
            <p:nvPr/>
          </p:nvSpPr>
          <p:spPr>
            <a:xfrm>
              <a:off x="576250" y="4319400"/>
              <a:ext cx="442075" cy="442050"/>
            </a:xfrm>
            <a:custGeom>
              <a:avLst/>
              <a:gdLst/>
              <a:ahLst/>
              <a:cxnLst/>
              <a:rect l="0" t="0" r="0" b="0"/>
              <a:pathLst>
                <a:path w="17683" h="17682" fill="none" extrusionOk="0">
                  <a:moveTo>
                    <a:pt x="11472" y="17292"/>
                  </a:moveTo>
                  <a:lnTo>
                    <a:pt x="11472" y="12153"/>
                  </a:lnTo>
                  <a:lnTo>
                    <a:pt x="16416" y="7209"/>
                  </a:lnTo>
                  <a:lnTo>
                    <a:pt x="16416" y="7209"/>
                  </a:lnTo>
                  <a:lnTo>
                    <a:pt x="16562" y="7063"/>
                  </a:lnTo>
                  <a:lnTo>
                    <a:pt x="16684" y="6868"/>
                  </a:lnTo>
                  <a:lnTo>
                    <a:pt x="16830" y="6674"/>
                  </a:lnTo>
                  <a:lnTo>
                    <a:pt x="16927" y="6479"/>
                  </a:lnTo>
                  <a:lnTo>
                    <a:pt x="17146" y="6040"/>
                  </a:lnTo>
                  <a:lnTo>
                    <a:pt x="17317" y="5553"/>
                  </a:lnTo>
                  <a:lnTo>
                    <a:pt x="17439" y="5042"/>
                  </a:lnTo>
                  <a:lnTo>
                    <a:pt x="17560" y="4506"/>
                  </a:lnTo>
                  <a:lnTo>
                    <a:pt x="17633" y="3970"/>
                  </a:lnTo>
                  <a:lnTo>
                    <a:pt x="17658" y="3434"/>
                  </a:lnTo>
                  <a:lnTo>
                    <a:pt x="17682" y="2898"/>
                  </a:lnTo>
                  <a:lnTo>
                    <a:pt x="17682" y="2411"/>
                  </a:lnTo>
                  <a:lnTo>
                    <a:pt x="17658" y="1949"/>
                  </a:lnTo>
                  <a:lnTo>
                    <a:pt x="17609" y="1510"/>
                  </a:lnTo>
                  <a:lnTo>
                    <a:pt x="17536" y="1145"/>
                  </a:lnTo>
                  <a:lnTo>
                    <a:pt x="17463" y="828"/>
                  </a:lnTo>
                  <a:lnTo>
                    <a:pt x="17366" y="585"/>
                  </a:lnTo>
                  <a:lnTo>
                    <a:pt x="17292" y="487"/>
                  </a:lnTo>
                  <a:lnTo>
                    <a:pt x="17244" y="439"/>
                  </a:lnTo>
                  <a:lnTo>
                    <a:pt x="17244" y="439"/>
                  </a:lnTo>
                  <a:lnTo>
                    <a:pt x="17195" y="390"/>
                  </a:lnTo>
                  <a:lnTo>
                    <a:pt x="17098" y="317"/>
                  </a:lnTo>
                  <a:lnTo>
                    <a:pt x="16854" y="219"/>
                  </a:lnTo>
                  <a:lnTo>
                    <a:pt x="16537" y="146"/>
                  </a:lnTo>
                  <a:lnTo>
                    <a:pt x="16172" y="73"/>
                  </a:lnTo>
                  <a:lnTo>
                    <a:pt x="15734" y="25"/>
                  </a:lnTo>
                  <a:lnTo>
                    <a:pt x="15271" y="0"/>
                  </a:lnTo>
                  <a:lnTo>
                    <a:pt x="14784" y="0"/>
                  </a:lnTo>
                  <a:lnTo>
                    <a:pt x="14248" y="25"/>
                  </a:lnTo>
                  <a:lnTo>
                    <a:pt x="13712" y="49"/>
                  </a:lnTo>
                  <a:lnTo>
                    <a:pt x="13176" y="122"/>
                  </a:lnTo>
                  <a:lnTo>
                    <a:pt x="12641" y="244"/>
                  </a:lnTo>
                  <a:lnTo>
                    <a:pt x="12129" y="366"/>
                  </a:lnTo>
                  <a:lnTo>
                    <a:pt x="11642" y="536"/>
                  </a:lnTo>
                  <a:lnTo>
                    <a:pt x="11204" y="755"/>
                  </a:lnTo>
                  <a:lnTo>
                    <a:pt x="10985" y="853"/>
                  </a:lnTo>
                  <a:lnTo>
                    <a:pt x="10814" y="999"/>
                  </a:lnTo>
                  <a:lnTo>
                    <a:pt x="10619" y="1121"/>
                  </a:lnTo>
                  <a:lnTo>
                    <a:pt x="10473" y="1267"/>
                  </a:lnTo>
                  <a:lnTo>
                    <a:pt x="5529" y="6211"/>
                  </a:lnTo>
                  <a:lnTo>
                    <a:pt x="390" y="6211"/>
                  </a:lnTo>
                  <a:lnTo>
                    <a:pt x="390" y="6211"/>
                  </a:lnTo>
                  <a:lnTo>
                    <a:pt x="244" y="6235"/>
                  </a:lnTo>
                  <a:lnTo>
                    <a:pt x="147" y="6259"/>
                  </a:lnTo>
                  <a:lnTo>
                    <a:pt x="49" y="6308"/>
                  </a:lnTo>
                  <a:lnTo>
                    <a:pt x="0" y="6381"/>
                  </a:lnTo>
                  <a:lnTo>
                    <a:pt x="0" y="6454"/>
                  </a:lnTo>
                  <a:lnTo>
                    <a:pt x="25" y="6552"/>
                  </a:lnTo>
                  <a:lnTo>
                    <a:pt x="74" y="6649"/>
                  </a:lnTo>
                  <a:lnTo>
                    <a:pt x="171" y="6771"/>
                  </a:lnTo>
                  <a:lnTo>
                    <a:pt x="2582" y="9158"/>
                  </a:lnTo>
                  <a:lnTo>
                    <a:pt x="2265" y="9474"/>
                  </a:lnTo>
                  <a:lnTo>
                    <a:pt x="950" y="9718"/>
                  </a:lnTo>
                  <a:lnTo>
                    <a:pt x="950" y="9718"/>
                  </a:lnTo>
                  <a:lnTo>
                    <a:pt x="804" y="9767"/>
                  </a:lnTo>
                  <a:lnTo>
                    <a:pt x="682" y="9815"/>
                  </a:lnTo>
                  <a:lnTo>
                    <a:pt x="609" y="9913"/>
                  </a:lnTo>
                  <a:lnTo>
                    <a:pt x="561" y="9986"/>
                  </a:lnTo>
                  <a:lnTo>
                    <a:pt x="561" y="10083"/>
                  </a:lnTo>
                  <a:lnTo>
                    <a:pt x="585" y="10205"/>
                  </a:lnTo>
                  <a:lnTo>
                    <a:pt x="634" y="10302"/>
                  </a:lnTo>
                  <a:lnTo>
                    <a:pt x="731" y="10424"/>
                  </a:lnTo>
                  <a:lnTo>
                    <a:pt x="7258" y="16951"/>
                  </a:lnTo>
                  <a:lnTo>
                    <a:pt x="7258" y="16951"/>
                  </a:lnTo>
                  <a:lnTo>
                    <a:pt x="7380" y="17049"/>
                  </a:lnTo>
                  <a:lnTo>
                    <a:pt x="7477" y="17097"/>
                  </a:lnTo>
                  <a:lnTo>
                    <a:pt x="7599" y="17122"/>
                  </a:lnTo>
                  <a:lnTo>
                    <a:pt x="7697" y="17122"/>
                  </a:lnTo>
                  <a:lnTo>
                    <a:pt x="7770" y="17073"/>
                  </a:lnTo>
                  <a:lnTo>
                    <a:pt x="7867" y="17000"/>
                  </a:lnTo>
                  <a:lnTo>
                    <a:pt x="7916" y="16878"/>
                  </a:lnTo>
                  <a:lnTo>
                    <a:pt x="7965" y="16732"/>
                  </a:lnTo>
                  <a:lnTo>
                    <a:pt x="8208" y="15417"/>
                  </a:lnTo>
                  <a:lnTo>
                    <a:pt x="8525" y="15100"/>
                  </a:lnTo>
                  <a:lnTo>
                    <a:pt x="10911" y="17511"/>
                  </a:lnTo>
                  <a:lnTo>
                    <a:pt x="10911" y="17511"/>
                  </a:lnTo>
                  <a:lnTo>
                    <a:pt x="11033" y="17609"/>
                  </a:lnTo>
                  <a:lnTo>
                    <a:pt x="11131" y="17658"/>
                  </a:lnTo>
                  <a:lnTo>
                    <a:pt x="11228" y="17682"/>
                  </a:lnTo>
                  <a:lnTo>
                    <a:pt x="11301" y="17682"/>
                  </a:lnTo>
                  <a:lnTo>
                    <a:pt x="11374" y="17633"/>
                  </a:lnTo>
                  <a:lnTo>
                    <a:pt x="11423" y="17536"/>
                  </a:lnTo>
                  <a:lnTo>
                    <a:pt x="11447" y="17438"/>
                  </a:lnTo>
                  <a:lnTo>
                    <a:pt x="11472" y="17292"/>
                  </a:lnTo>
                  <a:lnTo>
                    <a:pt x="11472" y="17292"/>
                  </a:lnTo>
                  <a:close/>
                  <a:moveTo>
                    <a:pt x="6162" y="12202"/>
                  </a:moveTo>
                  <a:lnTo>
                    <a:pt x="6162" y="12202"/>
                  </a:lnTo>
                  <a:lnTo>
                    <a:pt x="6089" y="12275"/>
                  </a:lnTo>
                  <a:lnTo>
                    <a:pt x="6016" y="12324"/>
                  </a:lnTo>
                  <a:lnTo>
                    <a:pt x="5919" y="12348"/>
                  </a:lnTo>
                  <a:lnTo>
                    <a:pt x="5821" y="12348"/>
                  </a:lnTo>
                  <a:lnTo>
                    <a:pt x="5724" y="12348"/>
                  </a:lnTo>
                  <a:lnTo>
                    <a:pt x="5626" y="12324"/>
                  </a:lnTo>
                  <a:lnTo>
                    <a:pt x="5553" y="12275"/>
                  </a:lnTo>
                  <a:lnTo>
                    <a:pt x="5480" y="12202"/>
                  </a:lnTo>
                  <a:lnTo>
                    <a:pt x="5480" y="12202"/>
                  </a:lnTo>
                  <a:lnTo>
                    <a:pt x="5407" y="12129"/>
                  </a:lnTo>
                  <a:lnTo>
                    <a:pt x="5359" y="12056"/>
                  </a:lnTo>
                  <a:lnTo>
                    <a:pt x="5334" y="11959"/>
                  </a:lnTo>
                  <a:lnTo>
                    <a:pt x="5334" y="11861"/>
                  </a:lnTo>
                  <a:lnTo>
                    <a:pt x="5334" y="11764"/>
                  </a:lnTo>
                  <a:lnTo>
                    <a:pt x="5359" y="11666"/>
                  </a:lnTo>
                  <a:lnTo>
                    <a:pt x="5407" y="11593"/>
                  </a:lnTo>
                  <a:lnTo>
                    <a:pt x="5480" y="11520"/>
                  </a:lnTo>
                  <a:lnTo>
                    <a:pt x="8013" y="8987"/>
                  </a:lnTo>
                  <a:lnTo>
                    <a:pt x="8013" y="8987"/>
                  </a:lnTo>
                  <a:lnTo>
                    <a:pt x="8086" y="8939"/>
                  </a:lnTo>
                  <a:lnTo>
                    <a:pt x="8159" y="8890"/>
                  </a:lnTo>
                  <a:lnTo>
                    <a:pt x="8257" y="8865"/>
                  </a:lnTo>
                  <a:lnTo>
                    <a:pt x="8354" y="8841"/>
                  </a:lnTo>
                  <a:lnTo>
                    <a:pt x="8452" y="8865"/>
                  </a:lnTo>
                  <a:lnTo>
                    <a:pt x="8525" y="8890"/>
                  </a:lnTo>
                  <a:lnTo>
                    <a:pt x="8622" y="8939"/>
                  </a:lnTo>
                  <a:lnTo>
                    <a:pt x="8695" y="8987"/>
                  </a:lnTo>
                  <a:lnTo>
                    <a:pt x="8695" y="8987"/>
                  </a:lnTo>
                  <a:lnTo>
                    <a:pt x="8744" y="9060"/>
                  </a:lnTo>
                  <a:lnTo>
                    <a:pt x="8793" y="9158"/>
                  </a:lnTo>
                  <a:lnTo>
                    <a:pt x="8817" y="9231"/>
                  </a:lnTo>
                  <a:lnTo>
                    <a:pt x="8841" y="9328"/>
                  </a:lnTo>
                  <a:lnTo>
                    <a:pt x="8817" y="9426"/>
                  </a:lnTo>
                  <a:lnTo>
                    <a:pt x="8793" y="9523"/>
                  </a:lnTo>
                  <a:lnTo>
                    <a:pt x="8744" y="9596"/>
                  </a:lnTo>
                  <a:lnTo>
                    <a:pt x="8695" y="9669"/>
                  </a:lnTo>
                  <a:lnTo>
                    <a:pt x="6162" y="12202"/>
                  </a:lnTo>
                  <a:close/>
                  <a:moveTo>
                    <a:pt x="13396" y="7307"/>
                  </a:moveTo>
                  <a:lnTo>
                    <a:pt x="13396" y="7307"/>
                  </a:lnTo>
                  <a:lnTo>
                    <a:pt x="13274" y="7404"/>
                  </a:lnTo>
                  <a:lnTo>
                    <a:pt x="13152" y="7477"/>
                  </a:lnTo>
                  <a:lnTo>
                    <a:pt x="13006" y="7526"/>
                  </a:lnTo>
                  <a:lnTo>
                    <a:pt x="12836" y="7550"/>
                  </a:lnTo>
                  <a:lnTo>
                    <a:pt x="12689" y="7526"/>
                  </a:lnTo>
                  <a:lnTo>
                    <a:pt x="12543" y="7477"/>
                  </a:lnTo>
                  <a:lnTo>
                    <a:pt x="12421" y="7404"/>
                  </a:lnTo>
                  <a:lnTo>
                    <a:pt x="12300" y="7307"/>
                  </a:lnTo>
                  <a:lnTo>
                    <a:pt x="10376" y="5383"/>
                  </a:lnTo>
                  <a:lnTo>
                    <a:pt x="10376" y="5383"/>
                  </a:lnTo>
                  <a:lnTo>
                    <a:pt x="10278" y="5261"/>
                  </a:lnTo>
                  <a:lnTo>
                    <a:pt x="10205" y="5139"/>
                  </a:lnTo>
                  <a:lnTo>
                    <a:pt x="10156" y="4993"/>
                  </a:lnTo>
                  <a:lnTo>
                    <a:pt x="10132" y="4847"/>
                  </a:lnTo>
                  <a:lnTo>
                    <a:pt x="10156" y="4676"/>
                  </a:lnTo>
                  <a:lnTo>
                    <a:pt x="10205" y="4530"/>
                  </a:lnTo>
                  <a:lnTo>
                    <a:pt x="10278" y="4408"/>
                  </a:lnTo>
                  <a:lnTo>
                    <a:pt x="10376" y="4287"/>
                  </a:lnTo>
                  <a:lnTo>
                    <a:pt x="10376" y="4287"/>
                  </a:lnTo>
                  <a:lnTo>
                    <a:pt x="11326" y="3313"/>
                  </a:lnTo>
                  <a:lnTo>
                    <a:pt x="11326" y="3313"/>
                  </a:lnTo>
                  <a:lnTo>
                    <a:pt x="11496" y="3166"/>
                  </a:lnTo>
                  <a:lnTo>
                    <a:pt x="11666" y="3045"/>
                  </a:lnTo>
                  <a:lnTo>
                    <a:pt x="11861" y="2947"/>
                  </a:lnTo>
                  <a:lnTo>
                    <a:pt x="12032" y="2850"/>
                  </a:lnTo>
                  <a:lnTo>
                    <a:pt x="12227" y="2777"/>
                  </a:lnTo>
                  <a:lnTo>
                    <a:pt x="12446" y="2728"/>
                  </a:lnTo>
                  <a:lnTo>
                    <a:pt x="12641" y="2704"/>
                  </a:lnTo>
                  <a:lnTo>
                    <a:pt x="12836" y="2704"/>
                  </a:lnTo>
                  <a:lnTo>
                    <a:pt x="13055" y="2704"/>
                  </a:lnTo>
                  <a:lnTo>
                    <a:pt x="13250" y="2728"/>
                  </a:lnTo>
                  <a:lnTo>
                    <a:pt x="13469" y="2777"/>
                  </a:lnTo>
                  <a:lnTo>
                    <a:pt x="13664" y="2850"/>
                  </a:lnTo>
                  <a:lnTo>
                    <a:pt x="13834" y="2947"/>
                  </a:lnTo>
                  <a:lnTo>
                    <a:pt x="14029" y="3045"/>
                  </a:lnTo>
                  <a:lnTo>
                    <a:pt x="14199" y="3166"/>
                  </a:lnTo>
                  <a:lnTo>
                    <a:pt x="14370" y="3313"/>
                  </a:lnTo>
                  <a:lnTo>
                    <a:pt x="14370" y="3313"/>
                  </a:lnTo>
                  <a:lnTo>
                    <a:pt x="14516" y="3483"/>
                  </a:lnTo>
                  <a:lnTo>
                    <a:pt x="14638" y="3653"/>
                  </a:lnTo>
                  <a:lnTo>
                    <a:pt x="14735" y="3848"/>
                  </a:lnTo>
                  <a:lnTo>
                    <a:pt x="14833" y="4019"/>
                  </a:lnTo>
                  <a:lnTo>
                    <a:pt x="14906" y="4214"/>
                  </a:lnTo>
                  <a:lnTo>
                    <a:pt x="14954" y="4433"/>
                  </a:lnTo>
                  <a:lnTo>
                    <a:pt x="14979" y="4628"/>
                  </a:lnTo>
                  <a:lnTo>
                    <a:pt x="14979" y="4847"/>
                  </a:lnTo>
                  <a:lnTo>
                    <a:pt x="14979" y="5042"/>
                  </a:lnTo>
                  <a:lnTo>
                    <a:pt x="14954" y="5237"/>
                  </a:lnTo>
                  <a:lnTo>
                    <a:pt x="14906" y="5456"/>
                  </a:lnTo>
                  <a:lnTo>
                    <a:pt x="14833" y="5651"/>
                  </a:lnTo>
                  <a:lnTo>
                    <a:pt x="14735" y="5821"/>
                  </a:lnTo>
                  <a:lnTo>
                    <a:pt x="14638" y="6016"/>
                  </a:lnTo>
                  <a:lnTo>
                    <a:pt x="14516" y="6186"/>
                  </a:lnTo>
                  <a:lnTo>
                    <a:pt x="14370" y="6357"/>
                  </a:lnTo>
                  <a:lnTo>
                    <a:pt x="14370" y="6357"/>
                  </a:lnTo>
                  <a:lnTo>
                    <a:pt x="13396" y="7307"/>
                  </a:lnTo>
                  <a:lnTo>
                    <a:pt x="13396" y="7307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8" name="Shape 168"/>
            <p:cNvSpPr/>
            <p:nvPr/>
          </p:nvSpPr>
          <p:spPr>
            <a:xfrm>
              <a:off x="595725" y="4668875"/>
              <a:ext cx="73100" cy="73100"/>
            </a:xfrm>
            <a:custGeom>
              <a:avLst/>
              <a:gdLst/>
              <a:ahLst/>
              <a:cxnLst/>
              <a:rect l="0" t="0" r="0" b="0"/>
              <a:pathLst>
                <a:path w="2924" h="2924" fill="none" extrusionOk="0">
                  <a:moveTo>
                    <a:pt x="2656" y="269"/>
                  </a:moveTo>
                  <a:lnTo>
                    <a:pt x="2656" y="269"/>
                  </a:lnTo>
                  <a:lnTo>
                    <a:pt x="2509" y="147"/>
                  </a:lnTo>
                  <a:lnTo>
                    <a:pt x="2363" y="74"/>
                  </a:lnTo>
                  <a:lnTo>
                    <a:pt x="2193" y="25"/>
                  </a:lnTo>
                  <a:lnTo>
                    <a:pt x="2022" y="1"/>
                  </a:lnTo>
                  <a:lnTo>
                    <a:pt x="1852" y="25"/>
                  </a:lnTo>
                  <a:lnTo>
                    <a:pt x="1681" y="74"/>
                  </a:lnTo>
                  <a:lnTo>
                    <a:pt x="1511" y="147"/>
                  </a:lnTo>
                  <a:lnTo>
                    <a:pt x="1365" y="269"/>
                  </a:lnTo>
                  <a:lnTo>
                    <a:pt x="1365" y="269"/>
                  </a:lnTo>
                  <a:lnTo>
                    <a:pt x="1219" y="488"/>
                  </a:lnTo>
                  <a:lnTo>
                    <a:pt x="999" y="829"/>
                  </a:lnTo>
                  <a:lnTo>
                    <a:pt x="561" y="1730"/>
                  </a:lnTo>
                  <a:lnTo>
                    <a:pt x="171" y="2558"/>
                  </a:lnTo>
                  <a:lnTo>
                    <a:pt x="1" y="2924"/>
                  </a:lnTo>
                  <a:lnTo>
                    <a:pt x="1" y="2924"/>
                  </a:lnTo>
                  <a:lnTo>
                    <a:pt x="366" y="2753"/>
                  </a:lnTo>
                  <a:lnTo>
                    <a:pt x="1194" y="2363"/>
                  </a:lnTo>
                  <a:lnTo>
                    <a:pt x="2095" y="1925"/>
                  </a:lnTo>
                  <a:lnTo>
                    <a:pt x="2436" y="1706"/>
                  </a:lnTo>
                  <a:lnTo>
                    <a:pt x="2656" y="1560"/>
                  </a:lnTo>
                  <a:lnTo>
                    <a:pt x="2656" y="1560"/>
                  </a:lnTo>
                  <a:lnTo>
                    <a:pt x="2777" y="1414"/>
                  </a:lnTo>
                  <a:lnTo>
                    <a:pt x="2850" y="1243"/>
                  </a:lnTo>
                  <a:lnTo>
                    <a:pt x="2899" y="1073"/>
                  </a:lnTo>
                  <a:lnTo>
                    <a:pt x="2923" y="902"/>
                  </a:lnTo>
                  <a:lnTo>
                    <a:pt x="2899" y="732"/>
                  </a:lnTo>
                  <a:lnTo>
                    <a:pt x="2850" y="561"/>
                  </a:lnTo>
                  <a:lnTo>
                    <a:pt x="2777" y="415"/>
                  </a:lnTo>
                  <a:lnTo>
                    <a:pt x="2656" y="269"/>
                  </a:lnTo>
                  <a:lnTo>
                    <a:pt x="2656" y="26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9" name="Shape 169"/>
            <p:cNvSpPr/>
            <p:nvPr/>
          </p:nvSpPr>
          <p:spPr>
            <a:xfrm>
              <a:off x="652350" y="4711500"/>
              <a:ext cx="46925" cy="46925"/>
            </a:xfrm>
            <a:custGeom>
              <a:avLst/>
              <a:gdLst/>
              <a:ahLst/>
              <a:cxnLst/>
              <a:rect l="0" t="0" r="0" b="0"/>
              <a:pathLst>
                <a:path w="1877" h="1877" fill="none" extrusionOk="0">
                  <a:moveTo>
                    <a:pt x="1657" y="244"/>
                  </a:moveTo>
                  <a:lnTo>
                    <a:pt x="1657" y="244"/>
                  </a:lnTo>
                  <a:lnTo>
                    <a:pt x="1535" y="147"/>
                  </a:lnTo>
                  <a:lnTo>
                    <a:pt x="1413" y="74"/>
                  </a:lnTo>
                  <a:lnTo>
                    <a:pt x="1267" y="25"/>
                  </a:lnTo>
                  <a:lnTo>
                    <a:pt x="1121" y="1"/>
                  </a:lnTo>
                  <a:lnTo>
                    <a:pt x="975" y="25"/>
                  </a:lnTo>
                  <a:lnTo>
                    <a:pt x="829" y="74"/>
                  </a:lnTo>
                  <a:lnTo>
                    <a:pt x="707" y="147"/>
                  </a:lnTo>
                  <a:lnTo>
                    <a:pt x="585" y="244"/>
                  </a:lnTo>
                  <a:lnTo>
                    <a:pt x="585" y="244"/>
                  </a:lnTo>
                  <a:lnTo>
                    <a:pt x="464" y="391"/>
                  </a:lnTo>
                  <a:lnTo>
                    <a:pt x="366" y="610"/>
                  </a:lnTo>
                  <a:lnTo>
                    <a:pt x="269" y="878"/>
                  </a:lnTo>
                  <a:lnTo>
                    <a:pt x="171" y="1170"/>
                  </a:lnTo>
                  <a:lnTo>
                    <a:pt x="50" y="1681"/>
                  </a:lnTo>
                  <a:lnTo>
                    <a:pt x="1" y="1876"/>
                  </a:lnTo>
                  <a:lnTo>
                    <a:pt x="1" y="1876"/>
                  </a:lnTo>
                  <a:lnTo>
                    <a:pt x="220" y="1852"/>
                  </a:lnTo>
                  <a:lnTo>
                    <a:pt x="731" y="1706"/>
                  </a:lnTo>
                  <a:lnTo>
                    <a:pt x="999" y="1633"/>
                  </a:lnTo>
                  <a:lnTo>
                    <a:pt x="1267" y="1535"/>
                  </a:lnTo>
                  <a:lnTo>
                    <a:pt x="1511" y="1413"/>
                  </a:lnTo>
                  <a:lnTo>
                    <a:pt x="1657" y="1316"/>
                  </a:lnTo>
                  <a:lnTo>
                    <a:pt x="1657" y="1316"/>
                  </a:lnTo>
                  <a:lnTo>
                    <a:pt x="1754" y="1194"/>
                  </a:lnTo>
                  <a:lnTo>
                    <a:pt x="1827" y="1048"/>
                  </a:lnTo>
                  <a:lnTo>
                    <a:pt x="1876" y="926"/>
                  </a:lnTo>
                  <a:lnTo>
                    <a:pt x="1876" y="780"/>
                  </a:lnTo>
                  <a:lnTo>
                    <a:pt x="1876" y="634"/>
                  </a:lnTo>
                  <a:lnTo>
                    <a:pt x="1827" y="488"/>
                  </a:lnTo>
                  <a:lnTo>
                    <a:pt x="1754" y="366"/>
                  </a:lnTo>
                  <a:lnTo>
                    <a:pt x="1657" y="244"/>
                  </a:lnTo>
                  <a:lnTo>
                    <a:pt x="1657" y="244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0" name="Shape 170"/>
            <p:cNvSpPr/>
            <p:nvPr/>
          </p:nvSpPr>
          <p:spPr>
            <a:xfrm>
              <a:off x="579300" y="4638450"/>
              <a:ext cx="46900" cy="46900"/>
            </a:xfrm>
            <a:custGeom>
              <a:avLst/>
              <a:gdLst/>
              <a:ahLst/>
              <a:cxnLst/>
              <a:rect l="0" t="0" r="0" b="0"/>
              <a:pathLst>
                <a:path w="1876" h="1876" fill="none" extrusionOk="0">
                  <a:moveTo>
                    <a:pt x="1632" y="219"/>
                  </a:moveTo>
                  <a:lnTo>
                    <a:pt x="1632" y="219"/>
                  </a:lnTo>
                  <a:lnTo>
                    <a:pt x="1510" y="122"/>
                  </a:lnTo>
                  <a:lnTo>
                    <a:pt x="1388" y="49"/>
                  </a:lnTo>
                  <a:lnTo>
                    <a:pt x="1242" y="0"/>
                  </a:lnTo>
                  <a:lnTo>
                    <a:pt x="1096" y="0"/>
                  </a:lnTo>
                  <a:lnTo>
                    <a:pt x="950" y="0"/>
                  </a:lnTo>
                  <a:lnTo>
                    <a:pt x="828" y="49"/>
                  </a:lnTo>
                  <a:lnTo>
                    <a:pt x="682" y="122"/>
                  </a:lnTo>
                  <a:lnTo>
                    <a:pt x="560" y="219"/>
                  </a:lnTo>
                  <a:lnTo>
                    <a:pt x="560" y="219"/>
                  </a:lnTo>
                  <a:lnTo>
                    <a:pt x="463" y="366"/>
                  </a:lnTo>
                  <a:lnTo>
                    <a:pt x="341" y="609"/>
                  </a:lnTo>
                  <a:lnTo>
                    <a:pt x="244" y="877"/>
                  </a:lnTo>
                  <a:lnTo>
                    <a:pt x="171" y="1145"/>
                  </a:lnTo>
                  <a:lnTo>
                    <a:pt x="25" y="1656"/>
                  </a:lnTo>
                  <a:lnTo>
                    <a:pt x="0" y="1876"/>
                  </a:lnTo>
                  <a:lnTo>
                    <a:pt x="0" y="1876"/>
                  </a:lnTo>
                  <a:lnTo>
                    <a:pt x="195" y="1827"/>
                  </a:lnTo>
                  <a:lnTo>
                    <a:pt x="707" y="1705"/>
                  </a:lnTo>
                  <a:lnTo>
                    <a:pt x="999" y="1608"/>
                  </a:lnTo>
                  <a:lnTo>
                    <a:pt x="1267" y="1510"/>
                  </a:lnTo>
                  <a:lnTo>
                    <a:pt x="1486" y="1413"/>
                  </a:lnTo>
                  <a:lnTo>
                    <a:pt x="1632" y="1291"/>
                  </a:lnTo>
                  <a:lnTo>
                    <a:pt x="1632" y="1291"/>
                  </a:lnTo>
                  <a:lnTo>
                    <a:pt x="1729" y="1169"/>
                  </a:lnTo>
                  <a:lnTo>
                    <a:pt x="1802" y="1048"/>
                  </a:lnTo>
                  <a:lnTo>
                    <a:pt x="1851" y="901"/>
                  </a:lnTo>
                  <a:lnTo>
                    <a:pt x="1876" y="755"/>
                  </a:lnTo>
                  <a:lnTo>
                    <a:pt x="1851" y="609"/>
                  </a:lnTo>
                  <a:lnTo>
                    <a:pt x="1802" y="463"/>
                  </a:lnTo>
                  <a:lnTo>
                    <a:pt x="1729" y="341"/>
                  </a:lnTo>
                  <a:lnTo>
                    <a:pt x="1632" y="219"/>
                  </a:lnTo>
                  <a:lnTo>
                    <a:pt x="1632" y="219"/>
                  </a:lnTo>
                  <a:close/>
                </a:path>
              </a:pathLst>
            </a:custGeom>
            <a:noFill/>
            <a:ln w="19050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71" name="Shape 171"/>
          <p:cNvSpPr/>
          <p:nvPr/>
        </p:nvSpPr>
        <p:spPr>
          <a:xfrm>
            <a:off x="6410281" y="713293"/>
            <a:ext cx="248676" cy="237445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2" name="Shape 172"/>
          <p:cNvSpPr/>
          <p:nvPr/>
        </p:nvSpPr>
        <p:spPr>
          <a:xfrm rot="2697569">
            <a:off x="8048925" y="1928866"/>
            <a:ext cx="377468" cy="360421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8347545" y="1723093"/>
            <a:ext cx="151199" cy="144406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/>
          <p:nvPr/>
        </p:nvSpPr>
        <p:spPr>
          <a:xfrm rot="1280187">
            <a:off x="6238008" y="1429475"/>
            <a:ext cx="151179" cy="144398"/>
          </a:xfrm>
          <a:custGeom>
            <a:avLst/>
            <a:gdLst/>
            <a:ahLst/>
            <a:cxnLst/>
            <a:rect l="0" t="0" r="0" b="0"/>
            <a:pathLst>
              <a:path w="15101" h="14419" fill="none" extrusionOk="0">
                <a:moveTo>
                  <a:pt x="7234" y="293"/>
                </a:moveTo>
                <a:lnTo>
                  <a:pt x="7234" y="293"/>
                </a:lnTo>
                <a:lnTo>
                  <a:pt x="7307" y="171"/>
                </a:lnTo>
                <a:lnTo>
                  <a:pt x="7380" y="74"/>
                </a:lnTo>
                <a:lnTo>
                  <a:pt x="7477" y="25"/>
                </a:lnTo>
                <a:lnTo>
                  <a:pt x="7550" y="1"/>
                </a:lnTo>
                <a:lnTo>
                  <a:pt x="7623" y="25"/>
                </a:lnTo>
                <a:lnTo>
                  <a:pt x="7721" y="74"/>
                </a:lnTo>
                <a:lnTo>
                  <a:pt x="7794" y="171"/>
                </a:lnTo>
                <a:lnTo>
                  <a:pt x="7867" y="293"/>
                </a:lnTo>
                <a:lnTo>
                  <a:pt x="9523" y="4092"/>
                </a:lnTo>
                <a:lnTo>
                  <a:pt x="9523" y="4092"/>
                </a:lnTo>
                <a:lnTo>
                  <a:pt x="9596" y="4214"/>
                </a:lnTo>
                <a:lnTo>
                  <a:pt x="9718" y="4360"/>
                </a:lnTo>
                <a:lnTo>
                  <a:pt x="9840" y="4482"/>
                </a:lnTo>
                <a:lnTo>
                  <a:pt x="9986" y="4604"/>
                </a:lnTo>
                <a:lnTo>
                  <a:pt x="10132" y="4701"/>
                </a:lnTo>
                <a:lnTo>
                  <a:pt x="10302" y="4774"/>
                </a:lnTo>
                <a:lnTo>
                  <a:pt x="10449" y="4847"/>
                </a:lnTo>
                <a:lnTo>
                  <a:pt x="10619" y="4872"/>
                </a:lnTo>
                <a:lnTo>
                  <a:pt x="14711" y="5286"/>
                </a:lnTo>
                <a:lnTo>
                  <a:pt x="14711" y="5286"/>
                </a:lnTo>
                <a:lnTo>
                  <a:pt x="14857" y="5310"/>
                </a:lnTo>
                <a:lnTo>
                  <a:pt x="14979" y="5359"/>
                </a:lnTo>
                <a:lnTo>
                  <a:pt x="15052" y="5407"/>
                </a:lnTo>
                <a:lnTo>
                  <a:pt x="15100" y="5505"/>
                </a:lnTo>
                <a:lnTo>
                  <a:pt x="15100" y="5578"/>
                </a:lnTo>
                <a:lnTo>
                  <a:pt x="15076" y="5675"/>
                </a:lnTo>
                <a:lnTo>
                  <a:pt x="15027" y="5773"/>
                </a:lnTo>
                <a:lnTo>
                  <a:pt x="14906" y="5895"/>
                </a:lnTo>
                <a:lnTo>
                  <a:pt x="11837" y="8622"/>
                </a:lnTo>
                <a:lnTo>
                  <a:pt x="11837" y="8622"/>
                </a:lnTo>
                <a:lnTo>
                  <a:pt x="11715" y="8744"/>
                </a:lnTo>
                <a:lnTo>
                  <a:pt x="11618" y="8890"/>
                </a:lnTo>
                <a:lnTo>
                  <a:pt x="11545" y="9061"/>
                </a:lnTo>
                <a:lnTo>
                  <a:pt x="11472" y="9231"/>
                </a:lnTo>
                <a:lnTo>
                  <a:pt x="11423" y="9402"/>
                </a:lnTo>
                <a:lnTo>
                  <a:pt x="11398" y="9572"/>
                </a:lnTo>
                <a:lnTo>
                  <a:pt x="11398" y="9743"/>
                </a:lnTo>
                <a:lnTo>
                  <a:pt x="11423" y="9913"/>
                </a:lnTo>
                <a:lnTo>
                  <a:pt x="12300" y="13956"/>
                </a:lnTo>
                <a:lnTo>
                  <a:pt x="12300" y="13956"/>
                </a:lnTo>
                <a:lnTo>
                  <a:pt x="12324" y="14102"/>
                </a:lnTo>
                <a:lnTo>
                  <a:pt x="12300" y="14200"/>
                </a:lnTo>
                <a:lnTo>
                  <a:pt x="12275" y="14297"/>
                </a:lnTo>
                <a:lnTo>
                  <a:pt x="12227" y="14370"/>
                </a:lnTo>
                <a:lnTo>
                  <a:pt x="12129" y="14394"/>
                </a:lnTo>
                <a:lnTo>
                  <a:pt x="12032" y="14419"/>
                </a:lnTo>
                <a:lnTo>
                  <a:pt x="11910" y="14370"/>
                </a:lnTo>
                <a:lnTo>
                  <a:pt x="11788" y="14321"/>
                </a:lnTo>
                <a:lnTo>
                  <a:pt x="8232" y="12227"/>
                </a:lnTo>
                <a:lnTo>
                  <a:pt x="8232" y="12227"/>
                </a:lnTo>
                <a:lnTo>
                  <a:pt x="8086" y="12154"/>
                </a:lnTo>
                <a:lnTo>
                  <a:pt x="7916" y="12105"/>
                </a:lnTo>
                <a:lnTo>
                  <a:pt x="7721" y="12081"/>
                </a:lnTo>
                <a:lnTo>
                  <a:pt x="7550" y="12081"/>
                </a:lnTo>
                <a:lnTo>
                  <a:pt x="7380" y="12081"/>
                </a:lnTo>
                <a:lnTo>
                  <a:pt x="7185" y="12105"/>
                </a:lnTo>
                <a:lnTo>
                  <a:pt x="7015" y="12154"/>
                </a:lnTo>
                <a:lnTo>
                  <a:pt x="6868" y="12227"/>
                </a:lnTo>
                <a:lnTo>
                  <a:pt x="3313" y="14321"/>
                </a:lnTo>
                <a:lnTo>
                  <a:pt x="3313" y="14321"/>
                </a:lnTo>
                <a:lnTo>
                  <a:pt x="3191" y="14370"/>
                </a:lnTo>
                <a:lnTo>
                  <a:pt x="3069" y="14419"/>
                </a:lnTo>
                <a:lnTo>
                  <a:pt x="2972" y="14394"/>
                </a:lnTo>
                <a:lnTo>
                  <a:pt x="2874" y="14370"/>
                </a:lnTo>
                <a:lnTo>
                  <a:pt x="2826" y="14297"/>
                </a:lnTo>
                <a:lnTo>
                  <a:pt x="2801" y="14200"/>
                </a:lnTo>
                <a:lnTo>
                  <a:pt x="2777" y="14102"/>
                </a:lnTo>
                <a:lnTo>
                  <a:pt x="2801" y="13956"/>
                </a:lnTo>
                <a:lnTo>
                  <a:pt x="3678" y="9913"/>
                </a:lnTo>
                <a:lnTo>
                  <a:pt x="3678" y="9913"/>
                </a:lnTo>
                <a:lnTo>
                  <a:pt x="3702" y="9743"/>
                </a:lnTo>
                <a:lnTo>
                  <a:pt x="3702" y="9572"/>
                </a:lnTo>
                <a:lnTo>
                  <a:pt x="3678" y="9402"/>
                </a:lnTo>
                <a:lnTo>
                  <a:pt x="3629" y="9231"/>
                </a:lnTo>
                <a:lnTo>
                  <a:pt x="3556" y="9061"/>
                </a:lnTo>
                <a:lnTo>
                  <a:pt x="3483" y="8890"/>
                </a:lnTo>
                <a:lnTo>
                  <a:pt x="3386" y="8744"/>
                </a:lnTo>
                <a:lnTo>
                  <a:pt x="3264" y="8622"/>
                </a:lnTo>
                <a:lnTo>
                  <a:pt x="195" y="5895"/>
                </a:lnTo>
                <a:lnTo>
                  <a:pt x="195" y="5895"/>
                </a:lnTo>
                <a:lnTo>
                  <a:pt x="73" y="5773"/>
                </a:lnTo>
                <a:lnTo>
                  <a:pt x="25" y="5675"/>
                </a:lnTo>
                <a:lnTo>
                  <a:pt x="0" y="5578"/>
                </a:lnTo>
                <a:lnTo>
                  <a:pt x="0" y="5505"/>
                </a:lnTo>
                <a:lnTo>
                  <a:pt x="49" y="5407"/>
                </a:lnTo>
                <a:lnTo>
                  <a:pt x="122" y="5359"/>
                </a:lnTo>
                <a:lnTo>
                  <a:pt x="244" y="5310"/>
                </a:lnTo>
                <a:lnTo>
                  <a:pt x="390" y="5286"/>
                </a:lnTo>
                <a:lnTo>
                  <a:pt x="4482" y="4872"/>
                </a:lnTo>
                <a:lnTo>
                  <a:pt x="4482" y="4872"/>
                </a:lnTo>
                <a:lnTo>
                  <a:pt x="4652" y="4847"/>
                </a:lnTo>
                <a:lnTo>
                  <a:pt x="4798" y="4774"/>
                </a:lnTo>
                <a:lnTo>
                  <a:pt x="4969" y="4701"/>
                </a:lnTo>
                <a:lnTo>
                  <a:pt x="5115" y="4604"/>
                </a:lnTo>
                <a:lnTo>
                  <a:pt x="5261" y="4482"/>
                </a:lnTo>
                <a:lnTo>
                  <a:pt x="5383" y="4360"/>
                </a:lnTo>
                <a:lnTo>
                  <a:pt x="5505" y="4214"/>
                </a:lnTo>
                <a:lnTo>
                  <a:pt x="5578" y="4092"/>
                </a:lnTo>
                <a:lnTo>
                  <a:pt x="7234" y="293"/>
                </a:lnTo>
                <a:close/>
              </a:path>
            </a:pathLst>
          </a:custGeom>
          <a:noFill/>
          <a:ln w="19050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13</a:t>
            </a:fld>
            <a:endParaRPr lang="en"/>
          </a:p>
        </p:txBody>
      </p:sp>
      <p:sp>
        <p:nvSpPr>
          <p:cNvPr id="176" name="Shape 176"/>
          <p:cNvSpPr/>
          <p:nvPr/>
        </p:nvSpPr>
        <p:spPr>
          <a:xfrm>
            <a:off x="1635350" y="1665933"/>
            <a:ext cx="5956025" cy="1074500"/>
          </a:xfrm>
          <a:custGeom>
            <a:avLst/>
            <a:gdLst/>
            <a:ahLst/>
            <a:cxnLst/>
            <a:rect l="0" t="0" r="0" b="0"/>
            <a:pathLst>
              <a:path w="238241" h="42980" extrusionOk="0">
                <a:moveTo>
                  <a:pt x="0" y="14049"/>
                </a:moveTo>
                <a:cubicBezTo>
                  <a:pt x="5476" y="8572"/>
                  <a:pt x="13935" y="7254"/>
                  <a:pt x="21126" y="4377"/>
                </a:cubicBezTo>
                <a:cubicBezTo>
                  <a:pt x="34914" y="-1140"/>
                  <a:pt x="51579" y="-1336"/>
                  <a:pt x="65669" y="3359"/>
                </a:cubicBezTo>
                <a:cubicBezTo>
                  <a:pt x="71835" y="5413"/>
                  <a:pt x="79873" y="8507"/>
                  <a:pt x="81450" y="14813"/>
                </a:cubicBezTo>
                <a:cubicBezTo>
                  <a:pt x="82972" y="20904"/>
                  <a:pt x="84782" y="28175"/>
                  <a:pt x="81704" y="33648"/>
                </a:cubicBezTo>
                <a:cubicBezTo>
                  <a:pt x="77323" y="41434"/>
                  <a:pt x="64778" y="44710"/>
                  <a:pt x="56251" y="42047"/>
                </a:cubicBezTo>
                <a:cubicBezTo>
                  <a:pt x="49198" y="39843"/>
                  <a:pt x="46785" y="28699"/>
                  <a:pt x="48107" y="21430"/>
                </a:cubicBezTo>
                <a:cubicBezTo>
                  <a:pt x="48969" y="16684"/>
                  <a:pt x="53053" y="12573"/>
                  <a:pt x="57270" y="10231"/>
                </a:cubicBezTo>
                <a:cubicBezTo>
                  <a:pt x="87006" y="-6292"/>
                  <a:pt x="121672" y="33364"/>
                  <a:pt x="155264" y="38739"/>
                </a:cubicBezTo>
                <a:cubicBezTo>
                  <a:pt x="174114" y="41754"/>
                  <a:pt x="194149" y="44396"/>
                  <a:pt x="212533" y="39248"/>
                </a:cubicBezTo>
                <a:cubicBezTo>
                  <a:pt x="225473" y="35624"/>
                  <a:pt x="238241" y="21632"/>
                  <a:pt x="238241" y="8195"/>
                </a:cubicBezTo>
              </a:path>
            </a:pathLst>
          </a:custGeom>
          <a:noFill/>
          <a:ln w="9525" cap="flat" cmpd="sng">
            <a:solidFill>
              <a:srgbClr val="FFFFFF"/>
            </a:solidFill>
            <a:prstDash val="dash"/>
            <a:round/>
            <a:headEnd type="none" w="lg" len="lg"/>
            <a:tailEnd type="none" w="lg" len="lg"/>
          </a:ln>
        </p:spPr>
      </p:sp>
    </p:spTree>
    <p:extLst>
      <p:ext uri="{BB962C8B-B14F-4D97-AF65-F5344CB8AC3E}">
        <p14:creationId xmlns:p14="http://schemas.microsoft.com/office/powerpoint/2010/main" val="413730505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60C392-6108-4810-96D1-51E41068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SEVERAL METHODS TO PREDITCT GROSS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E3022D-8DEC-4830-8ED1-D9182EF74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14</a:t>
            </a:fld>
            <a:endParaRPr lang="en"/>
          </a:p>
        </p:txBody>
      </p:sp>
      <p:sp>
        <p:nvSpPr>
          <p:cNvPr id="7" name="Shape 181">
            <a:extLst>
              <a:ext uri="{FF2B5EF4-FFF2-40B4-BE49-F238E27FC236}">
                <a16:creationId xmlns:a16="http://schemas.microsoft.com/office/drawing/2014/main" id="{BFEC04AB-9C34-4791-826F-258332AE12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2898950" y="2524910"/>
            <a:ext cx="5596200" cy="46892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>
              <a:buNone/>
            </a:pPr>
            <a:r>
              <a:rPr lang="en-US" altLang="zh-CN" b="1" dirty="0"/>
              <a:t>Linear Regression for Gross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Budget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has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strong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positive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effects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on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gross.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Duration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has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an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obvious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negative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relationship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with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gross.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Facebook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likes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of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staff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seems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to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have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little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to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do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with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gross.</a:t>
            </a:r>
          </a:p>
          <a:p>
            <a:r>
              <a:rPr lang="en-US" altLang="zh-CN" dirty="0">
                <a:solidFill>
                  <a:srgbClr val="666666"/>
                </a:solidFill>
              </a:rPr>
              <a:t>Number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of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voted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users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has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a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slight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positive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relationship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with</a:t>
            </a:r>
            <a:r>
              <a:rPr lang="zh-CN" altLang="en-US" dirty="0">
                <a:solidFill>
                  <a:srgbClr val="666666"/>
                </a:solidFill>
              </a:rPr>
              <a:t> </a:t>
            </a:r>
            <a:r>
              <a:rPr lang="en-US" altLang="zh-CN" dirty="0">
                <a:solidFill>
                  <a:srgbClr val="666666"/>
                </a:solidFill>
              </a:rPr>
              <a:t>gross</a:t>
            </a:r>
            <a:endParaRPr lang="en" dirty="0">
              <a:solidFill>
                <a:srgbClr val="666666"/>
              </a:solidFill>
            </a:endParaRPr>
          </a:p>
        </p:txBody>
      </p:sp>
      <p:graphicFrame>
        <p:nvGraphicFramePr>
          <p:cNvPr id="3" name="表格 2">
            <a:extLst>
              <a:ext uri="{FF2B5EF4-FFF2-40B4-BE49-F238E27FC236}">
                <a16:creationId xmlns:a16="http://schemas.microsoft.com/office/drawing/2014/main" id="{3CA2FDDE-9C81-4579-8933-844021D166A6}"/>
              </a:ext>
            </a:extLst>
          </p:cNvPr>
          <p:cNvGraphicFramePr>
            <a:graphicFrameLocks noGrp="1"/>
          </p:cNvGraphicFramePr>
          <p:nvPr/>
        </p:nvGraphicFramePr>
        <p:xfrm>
          <a:off x="3024626" y="679610"/>
          <a:ext cx="5595937" cy="163626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3615244">
                  <a:extLst>
                    <a:ext uri="{9D8B030D-6E8A-4147-A177-3AD203B41FA5}">
                      <a16:colId xmlns:a16="http://schemas.microsoft.com/office/drawing/2014/main" val="2925425198"/>
                    </a:ext>
                  </a:extLst>
                </a:gridCol>
                <a:gridCol w="740356">
                  <a:extLst>
                    <a:ext uri="{9D8B030D-6E8A-4147-A177-3AD203B41FA5}">
                      <a16:colId xmlns:a16="http://schemas.microsoft.com/office/drawing/2014/main" val="2131570018"/>
                    </a:ext>
                  </a:extLst>
                </a:gridCol>
                <a:gridCol w="615361">
                  <a:extLst>
                    <a:ext uri="{9D8B030D-6E8A-4147-A177-3AD203B41FA5}">
                      <a16:colId xmlns:a16="http://schemas.microsoft.com/office/drawing/2014/main" val="374134317"/>
                    </a:ext>
                  </a:extLst>
                </a:gridCol>
                <a:gridCol w="624976">
                  <a:extLst>
                    <a:ext uri="{9D8B030D-6E8A-4147-A177-3AD203B41FA5}">
                      <a16:colId xmlns:a16="http://schemas.microsoft.com/office/drawing/2014/main" val="1830956784"/>
                    </a:ext>
                  </a:extLst>
                </a:gridCol>
              </a:tblGrid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                          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 Estimate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Pr(&gt;|t|) 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128309832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(Intercept)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1.61E+01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0.01416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2723525946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budget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7.37E-01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&lt; 2e-16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1375398179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duration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-1.87E-01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0.00354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2739361544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director_facebook_likes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-1.66E-03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1.44E-05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3559793207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actor_1_facebook_likes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-1.66E-03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5.64E-10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3706074759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actor_2_facebook_likes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-5.71E-03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3.38E-09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2519354558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actor_3_facebook_likes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-7.05E-03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6.37E-06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3833974948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cast_total_facebook_likes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5.64E-03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1.07E-09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406233868"/>
                  </a:ext>
                </a:extLst>
              </a:tr>
              <a:tr h="151436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 err="1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num_voted_users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b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2.42E-04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050" u="none" strike="noStrike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&lt; 2e-16</a:t>
                      </a:r>
                      <a:endParaRPr lang="en-US" sz="1050" b="0" i="0" u="none" strike="noStrike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tc>
                  <a:txBody>
                    <a:bodyPr/>
                    <a:lstStyle/>
                    <a:p>
                      <a:pPr algn="l" fontAlgn="ctr"/>
                      <a:r>
                        <a:rPr lang="en-US" sz="1050" u="none" strike="noStrike" dirty="0"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</a:rPr>
                        <a:t>***</a:t>
                      </a:r>
                      <a:endParaRPr lang="en-US" sz="105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Calibri" panose="020F0502020204030204" pitchFamily="34" charset="0"/>
                      </a:endParaRPr>
                    </a:p>
                  </a:txBody>
                  <a:tcPr marL="3606" marR="3606" marT="3606" marB="0" anchor="ctr"/>
                </a:tc>
                <a:extLst>
                  <a:ext uri="{0D108BD9-81ED-4DB2-BD59-A6C34878D82A}">
                    <a16:rowId xmlns:a16="http://schemas.microsoft.com/office/drawing/2014/main" val="386345951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674708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60C392-6108-4810-96D1-51E41068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SEVERAL METHODS TO PREDITCT GROSS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E3022D-8DEC-4830-8ED1-D9182EF74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15</a:t>
            </a:fld>
            <a:endParaRPr lang="en"/>
          </a:p>
        </p:txBody>
      </p:sp>
      <p:sp>
        <p:nvSpPr>
          <p:cNvPr id="7" name="Shape 181">
            <a:extLst>
              <a:ext uri="{FF2B5EF4-FFF2-40B4-BE49-F238E27FC236}">
                <a16:creationId xmlns:a16="http://schemas.microsoft.com/office/drawing/2014/main" id="{BFEC04AB-9C34-4791-826F-258332AE12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054228" y="4042873"/>
            <a:ext cx="5596200" cy="46892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altLang="zh-CN" dirty="0"/>
              <a:t>According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Lasso</a:t>
            </a:r>
            <a:r>
              <a:rPr lang="zh-CN" altLang="en-US" dirty="0"/>
              <a:t> </a:t>
            </a:r>
            <a:r>
              <a:rPr lang="en-US" altLang="zh-CN" dirty="0"/>
              <a:t>model,</a:t>
            </a:r>
            <a:r>
              <a:rPr lang="zh-CN" altLang="en-US" dirty="0"/>
              <a:t> </a:t>
            </a:r>
            <a:r>
              <a:rPr lang="en-US" altLang="zh-CN" dirty="0"/>
              <a:t>78.26%</a:t>
            </a:r>
            <a:r>
              <a:rPr lang="zh-CN" altLang="en-US" dirty="0"/>
              <a:t> </a:t>
            </a:r>
            <a:r>
              <a:rPr lang="en-US" altLang="zh-CN" dirty="0"/>
              <a:t>genres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1.24%</a:t>
            </a:r>
            <a:r>
              <a:rPr lang="zh-CN" altLang="en-US" dirty="0"/>
              <a:t> </a:t>
            </a:r>
            <a:r>
              <a:rPr lang="en-US" altLang="zh-CN" dirty="0"/>
              <a:t>keywords</a:t>
            </a:r>
            <a:r>
              <a:rPr lang="zh-CN" altLang="en-US" dirty="0"/>
              <a:t> </a:t>
            </a:r>
            <a:r>
              <a:rPr lang="en-US" altLang="zh-CN" dirty="0"/>
              <a:t>contribute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gross</a:t>
            </a:r>
            <a:endParaRPr lang="en-US" altLang="zh-CN" sz="3200" dirty="0"/>
          </a:p>
          <a:p>
            <a:endParaRPr lang="en-US" altLang="zh-CN" sz="3200" dirty="0">
              <a:solidFill>
                <a:srgbClr val="056887"/>
              </a:solidFill>
            </a:endParaRPr>
          </a:p>
          <a:p>
            <a:pPr lvl="1"/>
            <a:endParaRPr lang="en-US" altLang="zh-CN" dirty="0">
              <a:solidFill>
                <a:srgbClr val="056887"/>
              </a:solidFill>
            </a:endParaRPr>
          </a:p>
        </p:txBody>
      </p:sp>
      <p:graphicFrame>
        <p:nvGraphicFramePr>
          <p:cNvPr id="6" name="Table 12">
            <a:extLst>
              <a:ext uri="{FF2B5EF4-FFF2-40B4-BE49-F238E27FC236}">
                <a16:creationId xmlns:a16="http://schemas.microsoft.com/office/drawing/2014/main" id="{41D91CFF-548F-4A3F-8D2E-693612D9E12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1166829"/>
              </p:ext>
            </p:extLst>
          </p:nvPr>
        </p:nvGraphicFramePr>
        <p:xfrm>
          <a:off x="3054228" y="376346"/>
          <a:ext cx="5628061" cy="3504550"/>
        </p:xfrm>
        <a:graphic>
          <a:graphicData uri="http://schemas.openxmlformats.org/drawingml/2006/table">
            <a:tbl>
              <a:tblPr/>
              <a:tblGrid>
                <a:gridCol w="6615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152511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3471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179312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73527"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Genre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Coefficient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Keyword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Coefficient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Adventure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0.54039629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iron man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1.7325129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Animation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0.33085388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3CE8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velociraptor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1.19511312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A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50543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Action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0.30981386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8CF8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experiment gone wrong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1.19503439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B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Fantasy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0.22553026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BD58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disaster film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1.19489973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DDB8E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3210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Sci-Fi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0.20380205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0D78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physical appearance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1.14607346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DD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History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0.15351692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CDA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dc comics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1.09140279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EE0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War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0.13753685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0DB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teddy bear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0.95738073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7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Biography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0.08883533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F9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day care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0.95737811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4E7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Sport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0.03640468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3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tentacle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0.94949297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79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Family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0.03503043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3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goblin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0.92559591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9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News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0.03409123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7E3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snowman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0.91979423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9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Mystery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0.01213348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CE49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sister love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0.91976416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9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Short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FE59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self survival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0.90420161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A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76645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Romance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-0.00106688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FE596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fight to the death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0.90417362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DEA9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Music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-0.04436885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9E89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terrorist plot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0.82381366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EE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Musical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-0.04822326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99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lawlessness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0.82378445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EE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Thriller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-0.05213305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BE99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imprisonment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0.82369967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EE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Crime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mr-IN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-0.05813061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CE998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death of child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0.80385281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Comedy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-0.0647272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EEA99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missile attack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0.79208552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62621"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Western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-0.14187135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00" b="0" i="0" u="none" strike="noStrike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human bomb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1000" b="0" i="0" u="none" strike="noStrike" dirty="0">
                          <a:solidFill>
                            <a:srgbClr val="666666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0.7920397</a:t>
                      </a:r>
                    </a:p>
                  </a:txBody>
                  <a:tcPr marL="5320" marR="5320" marT="5320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79008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260C392-6108-4810-96D1-51E410686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SEVERAL METHODS TO PREDITCT GROSS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4BE3022D-8DEC-4830-8ED1-D9182EF74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16</a:t>
            </a:fld>
            <a:endParaRPr lang="en"/>
          </a:p>
        </p:txBody>
      </p:sp>
      <p:sp>
        <p:nvSpPr>
          <p:cNvPr id="7" name="Shape 181">
            <a:extLst>
              <a:ext uri="{FF2B5EF4-FFF2-40B4-BE49-F238E27FC236}">
                <a16:creationId xmlns:a16="http://schemas.microsoft.com/office/drawing/2014/main" id="{BFEC04AB-9C34-4791-826F-258332AE124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3145150" y="4181100"/>
            <a:ext cx="5596200" cy="468929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r>
              <a:rPr lang="en-US" altLang="zh-CN" dirty="0"/>
              <a:t>According to Lasso model, 11.54%</a:t>
            </a:r>
            <a:r>
              <a:rPr lang="zh-CN" altLang="en-US" dirty="0"/>
              <a:t> </a:t>
            </a:r>
            <a:r>
              <a:rPr lang="en-US" altLang="zh-CN" dirty="0"/>
              <a:t>directors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1.63%</a:t>
            </a:r>
            <a:r>
              <a:rPr lang="zh-CN" altLang="en-US" dirty="0"/>
              <a:t> </a:t>
            </a:r>
            <a:r>
              <a:rPr lang="en-US" altLang="zh-CN" dirty="0"/>
              <a:t>actors</a:t>
            </a:r>
            <a:r>
              <a:rPr lang="zh-CN" altLang="en-US" dirty="0"/>
              <a:t> </a:t>
            </a:r>
            <a:r>
              <a:rPr lang="en-US" altLang="zh-CN" dirty="0"/>
              <a:t>contribute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/>
              <a:t>gross.</a:t>
            </a:r>
          </a:p>
        </p:txBody>
      </p:sp>
      <p:graphicFrame>
        <p:nvGraphicFramePr>
          <p:cNvPr id="8" name="Table 5">
            <a:extLst>
              <a:ext uri="{FF2B5EF4-FFF2-40B4-BE49-F238E27FC236}">
                <a16:creationId xmlns:a16="http://schemas.microsoft.com/office/drawing/2014/main" id="{EF09BFE0-BE10-413C-9985-01EEB1C46E7B}"/>
              </a:ext>
            </a:extLst>
          </p:cNvPr>
          <p:cNvGraphicFramePr>
            <a:graphicFrameLocks noGrp="1"/>
          </p:cNvGraphicFramePr>
          <p:nvPr/>
        </p:nvGraphicFramePr>
        <p:xfrm>
          <a:off x="3585595" y="237016"/>
          <a:ext cx="4715311" cy="3897516"/>
        </p:xfrm>
        <a:graphic>
          <a:graphicData uri="http://schemas.openxmlformats.org/drawingml/2006/table">
            <a:tbl>
              <a:tblPr/>
              <a:tblGrid>
                <a:gridCol w="103261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05203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4814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22934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185596"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Director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Coefficient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Actors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Calibri" charset="0"/>
                        </a:rPr>
                        <a:t>Coefficient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Colin Trevorrow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7.307043342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Anthony Reynolds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1.400930145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3BE7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Lee Unkrich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4.420763514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9D98E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Conrad Vernon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1.378292484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6AC07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Chris Buck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4.24737759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BEDB8F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Don Rickles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1.335078496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75C47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Sam Raimi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4.099274173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2DC9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Omar Sy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1.27030978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87CA8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George Lucas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3.998223279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5DD90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Maurice LaMarche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1.201861892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F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Joss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Whedon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Lucida Sans" charset="0"/>
                      </a:endParaRP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3.864177499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9DE9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Livvy Stubenrauch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1.201848519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99CF87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Tim Miller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3.788397717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BDF91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Alan D. Purwin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1.04722418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3DC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Kyle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Balda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Lucida Sans" charset="0"/>
                      </a:endParaRP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3.459938788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5E294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Lester Speight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1.042884567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4DD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Pete </a:t>
                      </a:r>
                      <a:r>
                        <a:rPr lang="en-US" sz="900" b="0" i="0" u="none" strike="noStrike" dirty="0" err="1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Docter</a:t>
                      </a:r>
                      <a:endParaRPr lang="en-US" sz="900" b="0" i="0" u="none" strike="noStrike" dirty="0">
                        <a:solidFill>
                          <a:srgbClr val="000000"/>
                        </a:solidFill>
                        <a:effectLst>
                          <a:outerShdw blurRad="38100" dist="38100" dir="2700000" algn="tl">
                            <a:srgbClr val="000000">
                              <a:alpha val="43137"/>
                            </a:srgbClr>
                          </a:outerShdw>
                        </a:effectLst>
                        <a:latin typeface="Lucida Sans" charset="0"/>
                      </a:endParaRP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3.181569619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DE595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Ed Skrein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1.037281294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DD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Francis Lawrence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2.9211836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5E7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Stefan Kapicic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1.037272367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6DD90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Andrew Adamson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2.888433709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6E797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Keir O'Donnell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1.032398895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E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Peter Jackson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fi-FI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2.473987788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2EB9A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Leonard Roberts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1.032380053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7DE9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Mark Andrews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2.258396103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8ED9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Billy Boyd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1.006461543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CEE09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Andrew Stanton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2.132797309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E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Kevin Dunn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0.942740474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DFE596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Zack Snyder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2.130138218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E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Orlando Bloom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0.902153161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EAE998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Don Hall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2.07836302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Zack Ward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0.841528596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AEE9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Anthony Russo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2.077894329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John Ratzenberger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cs-CZ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0.839564831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BEE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Betty Thomas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2.04332642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Jess Harnell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t-IT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0.835581957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CEE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Christopher Nolan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hr-HR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2.039271466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Willow Smith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nb-NO" sz="900" b="0" i="0" u="none" strike="noStrike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0.829381564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E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  <a:tr h="185596"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John Lasseter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2.020873264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James Coburn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is-IS" sz="900" b="0" i="0" u="none" strike="noStrike" dirty="0">
                          <a:solidFill>
                            <a:srgbClr val="000000"/>
                          </a:solidFill>
                          <a:effectLst>
                            <a:outerShdw blurRad="38100" dist="38100" dir="2700000" algn="tl">
                              <a:srgbClr val="000000">
                                <a:alpha val="43137"/>
                              </a:srgbClr>
                            </a:outerShdw>
                          </a:effectLst>
                          <a:latin typeface="Lucida Sans" charset="0"/>
                        </a:rPr>
                        <a:t>0.822328922</a:t>
                      </a:r>
                    </a:p>
                  </a:txBody>
                  <a:tcPr marL="5014" marR="5014" marT="5014" marB="0" anchor="b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FFEF9C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2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5585679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000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220669" y="305050"/>
            <a:ext cx="2336071" cy="3678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b="1" dirty="0"/>
              <a:t>3.</a:t>
            </a:r>
          </a:p>
          <a:p>
            <a:pPr lvl="0"/>
            <a:r>
              <a:rPr lang="en-US" sz="2000" dirty="0"/>
              <a:t>COMPREHENSIVE ANALYSIS AND PROGRAM IMPROVEMENTS</a:t>
            </a:r>
          </a:p>
        </p:txBody>
      </p:sp>
      <p:sp>
        <p:nvSpPr>
          <p:cNvPr id="137" name="Shape 137"/>
          <p:cNvSpPr txBox="1">
            <a:spLocks noGrp="1"/>
          </p:cNvSpPr>
          <p:nvPr>
            <p:ph type="subTitle" idx="1"/>
          </p:nvPr>
        </p:nvSpPr>
        <p:spPr>
          <a:xfrm>
            <a:off x="277099" y="3983050"/>
            <a:ext cx="2223213" cy="87625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What will make the next blockbuster?</a:t>
            </a:r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998936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Shape 143"/>
          <p:cNvSpPr txBox="1">
            <a:spLocks noGrp="1"/>
          </p:cNvSpPr>
          <p:nvPr>
            <p:ph type="body" idx="1"/>
          </p:nvPr>
        </p:nvSpPr>
        <p:spPr>
          <a:xfrm>
            <a:off x="2220506" y="2035151"/>
            <a:ext cx="4702987" cy="27147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2800" dirty="0"/>
              <a:t>What will make </a:t>
            </a:r>
          </a:p>
          <a:p>
            <a:pPr lvl="0">
              <a:buNone/>
            </a:pPr>
            <a:r>
              <a:rPr lang="en-US" sz="2800" dirty="0"/>
              <a:t>the next </a:t>
            </a:r>
          </a:p>
          <a:p>
            <a:pPr lvl="0">
              <a:buNone/>
            </a:pPr>
            <a:r>
              <a:rPr lang="en-US" sz="2800" dirty="0">
                <a:solidFill>
                  <a:srgbClr val="F67031"/>
                </a:solidFill>
              </a:rPr>
              <a:t>blockbuster</a:t>
            </a:r>
            <a:r>
              <a:rPr lang="en-US" sz="2800" dirty="0"/>
              <a:t>?</a:t>
            </a:r>
            <a:endParaRPr lang="en" sz="2800" dirty="0"/>
          </a:p>
        </p:txBody>
      </p:sp>
      <p:sp>
        <p:nvSpPr>
          <p:cNvPr id="144" name="Shape 144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18</a:t>
            </a:fld>
            <a:endParaRPr lang="en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8000" b="-8000"/>
          </a:stretch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19</a:t>
            </a:fld>
            <a:endParaRPr lang="en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209EB6A6-4585-40B2-BBD4-DFDA26B6DA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9528" y="3467801"/>
            <a:ext cx="4450604" cy="2957700"/>
          </a:xfrm>
        </p:spPr>
        <p:txBody>
          <a:bodyPr/>
          <a:lstStyle/>
          <a:p>
            <a:pPr marL="342900" indent="-342900">
              <a:spcBef>
                <a:spcPct val="0"/>
              </a:spcBef>
            </a:pPr>
            <a:r>
              <a:rPr lang="en-US" altLang="zh-CN" dirty="0"/>
              <a:t>Animation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most</a:t>
            </a:r>
            <a:r>
              <a:rPr lang="zh-CN" altLang="en-US" dirty="0"/>
              <a:t> </a:t>
            </a:r>
            <a:r>
              <a:rPr lang="en-US" altLang="zh-CN" dirty="0"/>
              <a:t>outstanding</a:t>
            </a:r>
            <a:r>
              <a:rPr lang="zh-CN" altLang="en-US" dirty="0"/>
              <a:t> </a:t>
            </a:r>
            <a:r>
              <a:rPr lang="en-US" altLang="zh-CN" dirty="0"/>
              <a:t>genre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behaves</a:t>
            </a:r>
            <a:r>
              <a:rPr lang="zh-CN" altLang="en-US" dirty="0"/>
              <a:t> </a:t>
            </a:r>
            <a:r>
              <a:rPr lang="en-US" altLang="zh-CN" dirty="0"/>
              <a:t>well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gross</a:t>
            </a:r>
            <a:r>
              <a:rPr lang="zh-CN" altLang="en-US" dirty="0"/>
              <a:t> </a:t>
            </a:r>
            <a:r>
              <a:rPr lang="en-US" altLang="zh-CN" dirty="0"/>
              <a:t>profit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IMDb</a:t>
            </a:r>
            <a:r>
              <a:rPr lang="zh-CN" altLang="en-US" dirty="0"/>
              <a:t> </a:t>
            </a:r>
            <a:r>
              <a:rPr lang="en-US" altLang="zh-CN" dirty="0"/>
              <a:t>score.</a:t>
            </a:r>
          </a:p>
          <a:p>
            <a:pPr marL="342900" indent="-342900">
              <a:spcBef>
                <a:spcPct val="0"/>
              </a:spcBef>
            </a:pPr>
            <a:endParaRPr lang="en-US" altLang="zh-CN" dirty="0"/>
          </a:p>
          <a:p>
            <a:pPr marL="342900" indent="-342900">
              <a:spcBef>
                <a:spcPct val="0"/>
              </a:spcBef>
            </a:pPr>
            <a:r>
              <a:rPr lang="en-US" altLang="zh-CN" dirty="0"/>
              <a:t>Adventure,</a:t>
            </a:r>
            <a:r>
              <a:rPr lang="zh-CN" altLang="en-US" dirty="0"/>
              <a:t> </a:t>
            </a:r>
            <a:r>
              <a:rPr lang="en-US" altLang="zh-CN" dirty="0"/>
              <a:t>Sci-Fi,</a:t>
            </a:r>
            <a:r>
              <a:rPr lang="zh-CN" altLang="en-US" dirty="0"/>
              <a:t> </a:t>
            </a:r>
            <a:r>
              <a:rPr lang="en-US" altLang="zh-CN" dirty="0"/>
              <a:t>History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War,</a:t>
            </a:r>
            <a:r>
              <a:rPr lang="zh-CN" altLang="en-US" dirty="0"/>
              <a:t> </a:t>
            </a:r>
            <a:r>
              <a:rPr lang="en-US" altLang="zh-CN" dirty="0"/>
              <a:t>though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weaker</a:t>
            </a:r>
            <a:r>
              <a:rPr lang="zh-CN" altLang="en-US" dirty="0"/>
              <a:t> </a:t>
            </a:r>
            <a:r>
              <a:rPr lang="en-US" altLang="zh-CN" dirty="0"/>
              <a:t>positive</a:t>
            </a:r>
            <a:r>
              <a:rPr lang="zh-CN" altLang="en-US" dirty="0"/>
              <a:t>  </a:t>
            </a:r>
            <a:r>
              <a:rPr lang="en-US" altLang="zh-CN" dirty="0"/>
              <a:t>impact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IMDb</a:t>
            </a:r>
            <a:r>
              <a:rPr lang="zh-CN" altLang="en-US" dirty="0"/>
              <a:t> </a:t>
            </a:r>
            <a:r>
              <a:rPr lang="en-US" altLang="zh-CN" dirty="0"/>
              <a:t>score,</a:t>
            </a:r>
            <a:r>
              <a:rPr lang="zh-CN" altLang="en-US" dirty="0"/>
              <a:t> </a:t>
            </a:r>
            <a:r>
              <a:rPr lang="en-US" altLang="zh-CN" dirty="0"/>
              <a:t>are</a:t>
            </a:r>
            <a:r>
              <a:rPr lang="zh-CN" altLang="en-US" dirty="0"/>
              <a:t> </a:t>
            </a:r>
            <a:r>
              <a:rPr lang="en-US" altLang="zh-CN" dirty="0"/>
              <a:t>also</a:t>
            </a:r>
            <a:r>
              <a:rPr lang="zh-CN" altLang="en-US" dirty="0"/>
              <a:t> </a:t>
            </a:r>
            <a:r>
              <a:rPr lang="en-US" altLang="zh-CN" dirty="0"/>
              <a:t>attractive</a:t>
            </a:r>
            <a:r>
              <a:rPr lang="zh-CN" altLang="en-US" dirty="0"/>
              <a:t> </a:t>
            </a:r>
            <a:r>
              <a:rPr lang="en-US" altLang="zh-CN" dirty="0"/>
              <a:t>genres.</a:t>
            </a:r>
          </a:p>
          <a:p>
            <a:endParaRPr lang="en-US" dirty="0"/>
          </a:p>
        </p:txBody>
      </p:sp>
      <p:pic>
        <p:nvPicPr>
          <p:cNvPr id="7" name="Picture 3">
            <a:extLst>
              <a:ext uri="{FF2B5EF4-FFF2-40B4-BE49-F238E27FC236}">
                <a16:creationId xmlns:a16="http://schemas.microsoft.com/office/drawing/2014/main" id="{A78EF2B0-5E77-463B-B9FC-965FF9BB3D7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70" y="185244"/>
            <a:ext cx="4394320" cy="3282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0513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Shape 104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MOVIE PACKAGING</a:t>
            </a:r>
            <a:r>
              <a:rPr lang="en-US" altLang="zh-CN" dirty="0"/>
              <a:t>-</a:t>
            </a:r>
            <a:br>
              <a:rPr lang="en-US" dirty="0"/>
            </a:br>
            <a:r>
              <a:rPr lang="en-US" dirty="0"/>
              <a:t>INVESTOR’S</a:t>
            </a:r>
            <a:br>
              <a:rPr lang="en-US" dirty="0"/>
            </a:br>
            <a:r>
              <a:rPr lang="en-US" dirty="0"/>
              <a:t>CONFUSION</a:t>
            </a:r>
            <a:endParaRPr lang="en" dirty="0"/>
          </a:p>
        </p:txBody>
      </p:sp>
      <p:sp>
        <p:nvSpPr>
          <p:cNvPr id="105" name="Shape 105"/>
          <p:cNvSpPr txBox="1">
            <a:spLocks noGrp="1"/>
          </p:cNvSpPr>
          <p:nvPr>
            <p:ph type="body" idx="2"/>
          </p:nvPr>
        </p:nvSpPr>
        <p:spPr>
          <a:xfrm>
            <a:off x="3090624" y="575500"/>
            <a:ext cx="5383161" cy="144033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Clr>
                <a:schemeClr val="dk1"/>
              </a:buClr>
              <a:buNone/>
            </a:pPr>
            <a:r>
              <a:rPr lang="en-US" sz="1200" dirty="0"/>
              <a:t>In film industry terminology, </a:t>
            </a:r>
            <a:r>
              <a:rPr lang="en-US" sz="1200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movie packaging</a:t>
            </a:r>
            <a:r>
              <a:rPr lang="en-US" sz="1200" dirty="0">
                <a:solidFill>
                  <a:srgbClr val="F67031"/>
                </a:solidFill>
              </a:rPr>
              <a:t> </a:t>
            </a:r>
            <a:r>
              <a:rPr lang="en-US" sz="1200" dirty="0"/>
              <a:t>or </a:t>
            </a:r>
            <a:r>
              <a:rPr lang="en-US" sz="1200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film packaging </a:t>
            </a:r>
            <a:r>
              <a:rPr lang="en-US" sz="1200" dirty="0"/>
              <a:t>is a type of product bundling where a top level talent agency starts up a film or television project using </a:t>
            </a:r>
            <a:r>
              <a:rPr lang="en-US" sz="1200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writers</a:t>
            </a:r>
            <a:r>
              <a:rPr lang="en-US" sz="1200" dirty="0"/>
              <a:t>, </a:t>
            </a:r>
            <a:r>
              <a:rPr lang="en-US" sz="1200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directors</a:t>
            </a:r>
            <a:r>
              <a:rPr lang="en-US" sz="1200" dirty="0"/>
              <a:t> and/or </a:t>
            </a:r>
            <a:r>
              <a:rPr lang="en-US" sz="1200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actors</a:t>
            </a:r>
            <a:r>
              <a:rPr lang="en-US" sz="1200" dirty="0"/>
              <a:t> it represents, before giving other agencies a chance to submit their clients for the project.</a:t>
            </a:r>
            <a:endParaRPr lang="en-US" dirty="0"/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 algn="r" rtl="0">
              <a:spcBef>
                <a:spcPts val="0"/>
              </a:spcBef>
              <a:buNone/>
            </a:pPr>
            <a:r>
              <a:rPr lang="en-US" altLang="zh-CN" dirty="0"/>
              <a:t>——Wikipedia</a:t>
            </a:r>
            <a:endParaRPr dirty="0"/>
          </a:p>
        </p:txBody>
      </p:sp>
      <p:sp>
        <p:nvSpPr>
          <p:cNvPr id="106" name="Shape 106"/>
          <p:cNvSpPr txBox="1">
            <a:spLocks noGrp="1"/>
          </p:cNvSpPr>
          <p:nvPr>
            <p:ph type="body" idx="2"/>
          </p:nvPr>
        </p:nvSpPr>
        <p:spPr>
          <a:xfrm>
            <a:off x="3049054" y="4154750"/>
            <a:ext cx="5466300" cy="82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" sz="1000" b="1" i="1" dirty="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More info on </a:t>
            </a:r>
            <a:r>
              <a:rPr lang="en-US" sz="1000" b="1" i="1" dirty="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our project </a:t>
            </a:r>
            <a:r>
              <a:rPr lang="en" sz="1000" b="1" i="1" dirty="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</a:rPr>
              <a:t>at </a:t>
            </a:r>
            <a:r>
              <a:rPr lang="en-US" sz="1000" b="1" i="1" dirty="0">
                <a:solidFill>
                  <a:srgbClr val="999999"/>
                </a:solidFill>
                <a:latin typeface="Georgia"/>
                <a:ea typeface="Georgia"/>
                <a:cs typeface="Georgia"/>
                <a:sym typeface="Georgia"/>
                <a:hlinkClick r:id="rId3"/>
              </a:rPr>
              <a:t>https://github.com/libbyYOU/IMDb-5000-movie-project</a:t>
            </a:r>
            <a:endParaRPr sz="1000" b="1" i="1" dirty="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  <a:p>
            <a:pPr lvl="0" rtl="0">
              <a:spcBef>
                <a:spcPts val="0"/>
              </a:spcBef>
              <a:spcAft>
                <a:spcPts val="0"/>
              </a:spcAft>
              <a:buNone/>
            </a:pPr>
            <a:endParaRPr sz="1000" i="1" dirty="0">
              <a:solidFill>
                <a:srgbClr val="999999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sp>
        <p:nvSpPr>
          <p:cNvPr id="107" name="Shape 107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</a:t>
            </a:fld>
            <a:endParaRPr lang="en"/>
          </a:p>
        </p:txBody>
      </p:sp>
      <p:sp>
        <p:nvSpPr>
          <p:cNvPr id="108" name="Shape 108"/>
          <p:cNvSpPr txBox="1">
            <a:spLocks noGrp="1"/>
          </p:cNvSpPr>
          <p:nvPr>
            <p:ph type="body" idx="3"/>
          </p:nvPr>
        </p:nvSpPr>
        <p:spPr>
          <a:xfrm>
            <a:off x="3090600" y="2240713"/>
            <a:ext cx="5591005" cy="164778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>
              <a:buClr>
                <a:schemeClr val="dk1"/>
              </a:buClr>
              <a:buNone/>
            </a:pPr>
            <a:r>
              <a:rPr lang="en-US" sz="1200" b="1" dirty="0"/>
              <a:t>DO THE DIRECTORES HAVE </a:t>
            </a:r>
            <a:r>
              <a:rPr lang="en-US" sz="1200" b="1" dirty="0">
                <a:solidFill>
                  <a:srgbClr val="F67031"/>
                </a:solidFill>
              </a:rPr>
              <a:t>GREATER IMPACT </a:t>
            </a:r>
            <a:r>
              <a:rPr lang="en-US" sz="1200" b="1" dirty="0"/>
              <a:t>ON </a:t>
            </a:r>
            <a:r>
              <a:rPr lang="en-US" sz="1200" b="1" dirty="0">
                <a:solidFill>
                  <a:srgbClr val="F67031"/>
                </a:solidFill>
              </a:rPr>
              <a:t>BOX OFFICE</a:t>
            </a:r>
            <a:r>
              <a:rPr lang="en-US" sz="1200" b="1" dirty="0"/>
              <a:t>?</a:t>
            </a:r>
            <a:endParaRPr lang="en" sz="1200" b="1" dirty="0"/>
          </a:p>
          <a:p>
            <a:pPr lvl="0" algn="ctr">
              <a:buClr>
                <a:schemeClr val="dk1"/>
              </a:buClr>
              <a:buNone/>
            </a:pPr>
            <a:endParaRPr lang="en-US" sz="1200" b="1" dirty="0"/>
          </a:p>
          <a:p>
            <a:pPr lvl="0" algn="ctr">
              <a:buClr>
                <a:schemeClr val="dk1"/>
              </a:buClr>
              <a:buNone/>
            </a:pPr>
            <a:r>
              <a:rPr lang="en-US" sz="1200" b="1" dirty="0"/>
              <a:t>WHAT IS </a:t>
            </a:r>
            <a:r>
              <a:rPr lang="en-US" sz="1200" b="1" dirty="0">
                <a:solidFill>
                  <a:srgbClr val="F67031"/>
                </a:solidFill>
              </a:rPr>
              <a:t>THE MOST POPULAR</a:t>
            </a:r>
            <a:r>
              <a:rPr lang="en-US" sz="1200" b="1" dirty="0"/>
              <a:t> CONTENTS RIGHT NOW?</a:t>
            </a:r>
          </a:p>
          <a:p>
            <a:pPr lvl="0" algn="ctr">
              <a:buClr>
                <a:schemeClr val="dk1"/>
              </a:buClr>
              <a:buNone/>
            </a:pPr>
            <a:endParaRPr lang="en-US" sz="1200" b="1" dirty="0"/>
          </a:p>
          <a:p>
            <a:pPr lvl="0" algn="ctr">
              <a:buClr>
                <a:schemeClr val="dk1"/>
              </a:buClr>
              <a:buNone/>
            </a:pPr>
            <a:r>
              <a:rPr lang="en-US" sz="1200" b="1" dirty="0"/>
              <a:t>WHICH </a:t>
            </a:r>
            <a:r>
              <a:rPr lang="en-US" sz="1200" b="1" dirty="0">
                <a:solidFill>
                  <a:srgbClr val="F67031"/>
                </a:solidFill>
              </a:rPr>
              <a:t>MOVIE</a:t>
            </a:r>
            <a:r>
              <a:rPr lang="en-US" sz="1200" b="1" dirty="0"/>
              <a:t> </a:t>
            </a:r>
            <a:r>
              <a:rPr lang="en-US" sz="1200" b="1" dirty="0">
                <a:solidFill>
                  <a:srgbClr val="F67031"/>
                </a:solidFill>
              </a:rPr>
              <a:t>GENRE</a:t>
            </a:r>
            <a:r>
              <a:rPr lang="en-US" sz="1200" b="1" dirty="0"/>
              <a:t> COULD </a:t>
            </a:r>
            <a:r>
              <a:rPr lang="en-US" sz="1200" b="1" dirty="0">
                <a:solidFill>
                  <a:srgbClr val="F67031"/>
                </a:solidFill>
              </a:rPr>
              <a:t>GUARANTEE </a:t>
            </a:r>
            <a:r>
              <a:rPr lang="en-US" sz="1200" b="1" dirty="0"/>
              <a:t>THE PROFIT?</a:t>
            </a:r>
          </a:p>
          <a:p>
            <a:pPr lvl="0" algn="ctr">
              <a:buClr>
                <a:schemeClr val="dk1"/>
              </a:buClr>
              <a:buNone/>
            </a:pPr>
            <a:endParaRPr lang="en-US" sz="1200" b="1" dirty="0"/>
          </a:p>
          <a:p>
            <a:pPr lvl="0" algn="ctr">
              <a:buClr>
                <a:schemeClr val="dk1"/>
              </a:buClr>
              <a:buNone/>
            </a:pPr>
            <a:r>
              <a:rPr lang="en-US" sz="1200" b="1" dirty="0"/>
              <a:t>SHOULD I FOCUS </a:t>
            </a:r>
            <a:r>
              <a:rPr lang="en-US" sz="1200" b="1" dirty="0">
                <a:solidFill>
                  <a:srgbClr val="F67031"/>
                </a:solidFill>
              </a:rPr>
              <a:t>ON MOVIE’S GROSS </a:t>
            </a:r>
            <a:r>
              <a:rPr lang="en-US" sz="1200" b="1" dirty="0"/>
              <a:t>OR </a:t>
            </a:r>
            <a:r>
              <a:rPr lang="en-US" sz="1200" b="1" dirty="0">
                <a:solidFill>
                  <a:srgbClr val="F67031"/>
                </a:solidFill>
              </a:rPr>
              <a:t>THE PUBLIC PRAISE</a:t>
            </a:r>
            <a:r>
              <a:rPr lang="en-US" sz="1200" b="1" dirty="0"/>
              <a:t>?</a:t>
            </a:r>
            <a:endParaRPr lang="en" sz="1200" b="1" dirty="0"/>
          </a:p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alphaModFix amt="75000"/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colorTemperature colorTemp="8000"/>
                    </a14:imgEffect>
                  </a14:imgLayer>
                </a14:imgProps>
              </a:ext>
            </a:extLst>
          </a:blip>
          <a:srcRect/>
          <a:tile tx="1612900" ty="0" sx="80000" sy="80000" flip="none" algn="tl"/>
        </a:blipFill>
        <a:effectLst/>
      </p:bgPr>
    </p:bg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20</a:t>
            </a:fld>
            <a:endParaRPr lang="en"/>
          </a:p>
        </p:txBody>
      </p:sp>
      <p:sp>
        <p:nvSpPr>
          <p:cNvPr id="131" name="Shape 131"/>
          <p:cNvSpPr txBox="1">
            <a:spLocks noGrp="1"/>
          </p:cNvSpPr>
          <p:nvPr>
            <p:ph type="body" idx="1"/>
          </p:nvPr>
        </p:nvSpPr>
        <p:spPr>
          <a:xfrm>
            <a:off x="255562" y="3693595"/>
            <a:ext cx="3517200" cy="1056256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altLang="zh-CN" dirty="0"/>
              <a:t>Directors</a:t>
            </a:r>
            <a:r>
              <a:rPr lang="zh-CN" altLang="en-US" dirty="0"/>
              <a:t> </a:t>
            </a:r>
            <a:r>
              <a:rPr lang="en-US" altLang="zh-CN" dirty="0"/>
              <a:t>have</a:t>
            </a:r>
            <a:r>
              <a:rPr lang="zh-CN" altLang="en-US" dirty="0"/>
              <a:t> </a:t>
            </a:r>
            <a:r>
              <a:rPr lang="en-US" altLang="zh-CN" dirty="0"/>
              <a:t>stronger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gross</a:t>
            </a:r>
            <a:r>
              <a:rPr lang="zh-CN" altLang="en-US" dirty="0"/>
              <a:t> </a:t>
            </a:r>
            <a:r>
              <a:rPr lang="en-US" altLang="zh-CN" dirty="0"/>
              <a:t>than</a:t>
            </a:r>
            <a:r>
              <a:rPr lang="zh-CN" altLang="en-US" dirty="0"/>
              <a:t> </a:t>
            </a:r>
            <a:r>
              <a:rPr lang="en-US" altLang="zh-CN" dirty="0"/>
              <a:t>actors.</a:t>
            </a:r>
            <a:r>
              <a:rPr lang="zh-CN" altLang="en-US" dirty="0"/>
              <a:t> </a:t>
            </a:r>
            <a:r>
              <a:rPr lang="en-US" altLang="zh-CN" dirty="0"/>
              <a:t>Overall,</a:t>
            </a:r>
            <a:r>
              <a:rPr lang="zh-CN" altLang="en-US" dirty="0"/>
              <a:t> </a:t>
            </a:r>
            <a:r>
              <a:rPr lang="en-US" altLang="zh-CN" dirty="0"/>
              <a:t>actors’</a:t>
            </a:r>
            <a:r>
              <a:rPr lang="zh-CN" altLang="en-US" dirty="0"/>
              <a:t> </a:t>
            </a:r>
            <a:r>
              <a:rPr lang="en-US" altLang="zh-CN" dirty="0"/>
              <a:t>influence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IMDb</a:t>
            </a:r>
            <a:r>
              <a:rPr lang="zh-CN" altLang="en-US" dirty="0"/>
              <a:t> </a:t>
            </a:r>
            <a:r>
              <a:rPr lang="en-US" altLang="zh-CN" dirty="0"/>
              <a:t>score</a:t>
            </a:r>
            <a:r>
              <a:rPr lang="zh-CN" altLang="en-US" dirty="0"/>
              <a:t> </a:t>
            </a:r>
            <a:r>
              <a:rPr lang="en-US" altLang="zh-CN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gross</a:t>
            </a:r>
            <a:r>
              <a:rPr lang="zh-CN" altLang="en-US" dirty="0"/>
              <a:t> </a:t>
            </a:r>
            <a:r>
              <a:rPr lang="en-US" altLang="zh-CN" dirty="0"/>
              <a:t>do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differ</a:t>
            </a:r>
            <a:r>
              <a:rPr lang="zh-CN" altLang="en-US" dirty="0"/>
              <a:t> </a:t>
            </a:r>
            <a:r>
              <a:rPr lang="en-US" altLang="zh-CN" dirty="0"/>
              <a:t>from</a:t>
            </a:r>
            <a:r>
              <a:rPr lang="zh-CN" altLang="en-US" dirty="0"/>
              <a:t> </a:t>
            </a:r>
            <a:r>
              <a:rPr lang="en-US" altLang="zh-CN" dirty="0"/>
              <a:t>each</a:t>
            </a:r>
            <a:r>
              <a:rPr lang="zh-CN" altLang="en-US" dirty="0"/>
              <a:t> </a:t>
            </a:r>
            <a:r>
              <a:rPr lang="en-US" altLang="zh-CN" dirty="0"/>
              <a:t>other</a:t>
            </a:r>
            <a:r>
              <a:rPr lang="zh-CN" altLang="en-US" dirty="0"/>
              <a:t> </a:t>
            </a:r>
            <a:r>
              <a:rPr lang="en-US" altLang="zh-CN" dirty="0"/>
              <a:t>really</a:t>
            </a:r>
            <a:r>
              <a:rPr lang="zh-CN" altLang="en-US" dirty="0"/>
              <a:t> </a:t>
            </a:r>
            <a:r>
              <a:rPr lang="en-US" altLang="zh-CN" dirty="0"/>
              <a:t>much.</a:t>
            </a:r>
            <a:r>
              <a:rPr lang="zh-CN" altLang="en-US" dirty="0"/>
              <a:t> </a:t>
            </a:r>
            <a:endParaRPr lang="en-US" altLang="zh-CN" dirty="0"/>
          </a:p>
          <a:p>
            <a:pPr lvl="0">
              <a:spcBef>
                <a:spcPts val="0"/>
              </a:spcBef>
              <a:buNone/>
            </a:pPr>
            <a:endParaRPr lang="en" dirty="0"/>
          </a:p>
        </p:txBody>
      </p:sp>
      <p:pic>
        <p:nvPicPr>
          <p:cNvPr id="17" name="Picture 1">
            <a:extLst>
              <a:ext uri="{FF2B5EF4-FFF2-40B4-BE49-F238E27FC236}">
                <a16:creationId xmlns:a16="http://schemas.microsoft.com/office/drawing/2014/main" id="{8BC7B7A6-56E2-4ACA-ABD1-E31822D3E81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23631"/>
            <a:ext cx="4572000" cy="3415284"/>
          </a:xfrm>
          <a:prstGeom prst="rect">
            <a:avLst/>
          </a:prstGeom>
        </p:spPr>
      </p:pic>
      <p:sp>
        <p:nvSpPr>
          <p:cNvPr id="18" name="Frame 2">
            <a:extLst>
              <a:ext uri="{FF2B5EF4-FFF2-40B4-BE49-F238E27FC236}">
                <a16:creationId xmlns:a16="http://schemas.microsoft.com/office/drawing/2014/main" id="{39AD07A8-C067-4887-971A-271C82857602}"/>
              </a:ext>
            </a:extLst>
          </p:cNvPr>
          <p:cNvSpPr/>
          <p:nvPr/>
        </p:nvSpPr>
        <p:spPr>
          <a:xfrm>
            <a:off x="1585668" y="415186"/>
            <a:ext cx="1114724" cy="198712"/>
          </a:xfrm>
          <a:prstGeom prst="frame">
            <a:avLst/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Frame 5">
            <a:extLst>
              <a:ext uri="{FF2B5EF4-FFF2-40B4-BE49-F238E27FC236}">
                <a16:creationId xmlns:a16="http://schemas.microsoft.com/office/drawing/2014/main" id="{7ABF6355-6AA4-4B2E-95FA-70C9E4E92D80}"/>
              </a:ext>
            </a:extLst>
          </p:cNvPr>
          <p:cNvSpPr/>
          <p:nvPr/>
        </p:nvSpPr>
        <p:spPr>
          <a:xfrm>
            <a:off x="1173704" y="1057744"/>
            <a:ext cx="1017792" cy="969753"/>
          </a:xfrm>
          <a:prstGeom prst="frame">
            <a:avLst>
              <a:gd name="adj1" fmla="val 2504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Frame 6">
            <a:extLst>
              <a:ext uri="{FF2B5EF4-FFF2-40B4-BE49-F238E27FC236}">
                <a16:creationId xmlns:a16="http://schemas.microsoft.com/office/drawing/2014/main" id="{1DB778D8-C25C-4602-80F3-FF1F951CB47C}"/>
              </a:ext>
            </a:extLst>
          </p:cNvPr>
          <p:cNvSpPr/>
          <p:nvPr/>
        </p:nvSpPr>
        <p:spPr>
          <a:xfrm>
            <a:off x="1521046" y="2185179"/>
            <a:ext cx="2487935" cy="1142830"/>
          </a:xfrm>
          <a:prstGeom prst="frame">
            <a:avLst>
              <a:gd name="adj1" fmla="val 2504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19" grpId="0" animBg="1"/>
      <p:bldP spid="20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DIRECTORS WHO HAVE HIGH IMDb SCORE AND HIGH GROSS</a:t>
            </a:r>
            <a:br>
              <a:rPr lang="en-US" dirty="0"/>
            </a:br>
            <a:endParaRPr lang="en-US" dirty="0"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21</a:t>
            </a:fld>
            <a:endParaRPr lang="en"/>
          </a:p>
        </p:txBody>
      </p:sp>
      <p:pic>
        <p:nvPicPr>
          <p:cNvPr id="25" name="Picture 6">
            <a:extLst>
              <a:ext uri="{FF2B5EF4-FFF2-40B4-BE49-F238E27FC236}">
                <a16:creationId xmlns:a16="http://schemas.microsoft.com/office/drawing/2014/main" id="{1BE482A6-1130-4AA9-91DD-CA28F9F94E9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998166" y="601531"/>
            <a:ext cx="913947" cy="12474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6" name="Picture 8">
            <a:extLst>
              <a:ext uri="{FF2B5EF4-FFF2-40B4-BE49-F238E27FC236}">
                <a16:creationId xmlns:a16="http://schemas.microsoft.com/office/drawing/2014/main" id="{F251E4F7-AF0B-4DA2-84CF-2306610EC3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837129" y="651362"/>
            <a:ext cx="840699" cy="1245334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7" name="Picture 10">
            <a:extLst>
              <a:ext uri="{FF2B5EF4-FFF2-40B4-BE49-F238E27FC236}">
                <a16:creationId xmlns:a16="http://schemas.microsoft.com/office/drawing/2014/main" id="{25A93DA4-F0A4-4F6C-8E9D-CB07655FE8B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 flipH="1">
            <a:off x="3068423" y="2626628"/>
            <a:ext cx="843690" cy="1249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8" name="Picture 13">
            <a:extLst>
              <a:ext uri="{FF2B5EF4-FFF2-40B4-BE49-F238E27FC236}">
                <a16:creationId xmlns:a16="http://schemas.microsoft.com/office/drawing/2014/main" id="{3FE3D5C0-0923-45DF-8A87-46A21552924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 flipH="1">
            <a:off x="4829741" y="2620301"/>
            <a:ext cx="843690" cy="1249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29" name="Picture 15">
            <a:extLst>
              <a:ext uri="{FF2B5EF4-FFF2-40B4-BE49-F238E27FC236}">
                <a16:creationId xmlns:a16="http://schemas.microsoft.com/office/drawing/2014/main" id="{A4606650-B7A1-4605-A110-96CA08E075D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7051249" y="2620301"/>
            <a:ext cx="843691" cy="1249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0" name="Picture 17">
            <a:extLst>
              <a:ext uri="{FF2B5EF4-FFF2-40B4-BE49-F238E27FC236}">
                <a16:creationId xmlns:a16="http://schemas.microsoft.com/office/drawing/2014/main" id="{8FB9FC51-A8B0-49EF-852C-62F52D48D0BC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l="6967" r="49814"/>
          <a:stretch/>
        </p:blipFill>
        <p:spPr>
          <a:xfrm flipH="1">
            <a:off x="6992979" y="575500"/>
            <a:ext cx="960233" cy="1249766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31" name="TextBox 7">
            <a:extLst>
              <a:ext uri="{FF2B5EF4-FFF2-40B4-BE49-F238E27FC236}">
                <a16:creationId xmlns:a16="http://schemas.microsoft.com/office/drawing/2014/main" id="{49CF48B7-45BE-46B3-9E2A-00035377396E}"/>
              </a:ext>
            </a:extLst>
          </p:cNvPr>
          <p:cNvSpPr txBox="1"/>
          <p:nvPr/>
        </p:nvSpPr>
        <p:spPr>
          <a:xfrm>
            <a:off x="3981084" y="909605"/>
            <a:ext cx="740908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Frozen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Tarzan</a:t>
            </a:r>
            <a:endParaRPr lang="en-US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TextBox 9">
            <a:extLst>
              <a:ext uri="{FF2B5EF4-FFF2-40B4-BE49-F238E27FC236}">
                <a16:creationId xmlns:a16="http://schemas.microsoft.com/office/drawing/2014/main" id="{5AA21FF0-AC4C-4AFF-94C1-2B31EB583D9D}"/>
              </a:ext>
            </a:extLst>
          </p:cNvPr>
          <p:cNvSpPr txBox="1"/>
          <p:nvPr/>
        </p:nvSpPr>
        <p:spPr>
          <a:xfrm>
            <a:off x="5721813" y="723329"/>
            <a:ext cx="1227180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Finding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Nemo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Monsters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Inc.</a:t>
            </a: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Toy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Story</a:t>
            </a:r>
          </a:p>
        </p:txBody>
      </p:sp>
      <p:sp>
        <p:nvSpPr>
          <p:cNvPr id="33" name="TextBox 11">
            <a:extLst>
              <a:ext uri="{FF2B5EF4-FFF2-40B4-BE49-F238E27FC236}">
                <a16:creationId xmlns:a16="http://schemas.microsoft.com/office/drawing/2014/main" id="{CDA524C4-7A2F-4391-8952-3928181AFDCB}"/>
              </a:ext>
            </a:extLst>
          </p:cNvPr>
          <p:cNvSpPr txBox="1"/>
          <p:nvPr/>
        </p:nvSpPr>
        <p:spPr>
          <a:xfrm>
            <a:off x="2855941" y="4079887"/>
            <a:ext cx="126989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Joss </a:t>
            </a:r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Whedon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4" name="TextBox 14">
            <a:extLst>
              <a:ext uri="{FF2B5EF4-FFF2-40B4-BE49-F238E27FC236}">
                <a16:creationId xmlns:a16="http://schemas.microsoft.com/office/drawing/2014/main" id="{3EA1FBC5-B5AD-4C1D-AF4B-1F99308F26AD}"/>
              </a:ext>
            </a:extLst>
          </p:cNvPr>
          <p:cNvSpPr txBox="1"/>
          <p:nvPr/>
        </p:nvSpPr>
        <p:spPr>
          <a:xfrm>
            <a:off x="4484179" y="4065454"/>
            <a:ext cx="162736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Christopher</a:t>
            </a:r>
            <a:r>
              <a:rPr lang="zh-CN" alt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Nolan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5" name="TextBox 16">
            <a:extLst>
              <a:ext uri="{FF2B5EF4-FFF2-40B4-BE49-F238E27FC236}">
                <a16:creationId xmlns:a16="http://schemas.microsoft.com/office/drawing/2014/main" id="{DE6AFA3E-D825-471D-8F41-F7108888B7C1}"/>
              </a:ext>
            </a:extLst>
          </p:cNvPr>
          <p:cNvSpPr txBox="1"/>
          <p:nvPr/>
        </p:nvSpPr>
        <p:spPr>
          <a:xfrm>
            <a:off x="6954565" y="4079887"/>
            <a:ext cx="131959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Peter</a:t>
            </a:r>
            <a:r>
              <a:rPr lang="zh-CN" alt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Jackson</a:t>
            </a:r>
          </a:p>
        </p:txBody>
      </p:sp>
      <p:sp>
        <p:nvSpPr>
          <p:cNvPr id="36" name="TextBox 18">
            <a:extLst>
              <a:ext uri="{FF2B5EF4-FFF2-40B4-BE49-F238E27FC236}">
                <a16:creationId xmlns:a16="http://schemas.microsoft.com/office/drawing/2014/main" id="{9AFD74CC-A5CB-4440-AE16-F992E5620395}"/>
              </a:ext>
            </a:extLst>
          </p:cNvPr>
          <p:cNvSpPr txBox="1"/>
          <p:nvPr/>
        </p:nvSpPr>
        <p:spPr>
          <a:xfrm>
            <a:off x="6907876" y="1929390"/>
            <a:ext cx="113043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Pete</a:t>
            </a:r>
            <a:r>
              <a:rPr lang="zh-CN" alt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Docter</a:t>
            </a:r>
            <a:endParaRPr lang="en-US" altLang="zh-CN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7" name="TextBox 19">
            <a:extLst>
              <a:ext uri="{FF2B5EF4-FFF2-40B4-BE49-F238E27FC236}">
                <a16:creationId xmlns:a16="http://schemas.microsoft.com/office/drawing/2014/main" id="{F3BA1167-A7F3-4591-A7AB-222038C65F17}"/>
              </a:ext>
            </a:extLst>
          </p:cNvPr>
          <p:cNvSpPr txBox="1"/>
          <p:nvPr/>
        </p:nvSpPr>
        <p:spPr>
          <a:xfrm>
            <a:off x="2929193" y="1961967"/>
            <a:ext cx="105189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Chris</a:t>
            </a:r>
            <a:r>
              <a:rPr lang="zh-CN" alt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Buck</a:t>
            </a:r>
          </a:p>
        </p:txBody>
      </p:sp>
      <p:sp>
        <p:nvSpPr>
          <p:cNvPr id="38" name="TextBox 20">
            <a:extLst>
              <a:ext uri="{FF2B5EF4-FFF2-40B4-BE49-F238E27FC236}">
                <a16:creationId xmlns:a16="http://schemas.microsoft.com/office/drawing/2014/main" id="{6E92A217-A8D7-42E9-B2AB-E2B6B12E8A70}"/>
              </a:ext>
            </a:extLst>
          </p:cNvPr>
          <p:cNvSpPr txBox="1"/>
          <p:nvPr/>
        </p:nvSpPr>
        <p:spPr>
          <a:xfrm>
            <a:off x="4652537" y="1957194"/>
            <a:ext cx="114005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Lee</a:t>
            </a:r>
            <a:r>
              <a:rPr lang="zh-CN" alt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Unkrich</a:t>
            </a:r>
          </a:p>
        </p:txBody>
      </p:sp>
      <p:sp>
        <p:nvSpPr>
          <p:cNvPr id="39" name="TextBox 21">
            <a:extLst>
              <a:ext uri="{FF2B5EF4-FFF2-40B4-BE49-F238E27FC236}">
                <a16:creationId xmlns:a16="http://schemas.microsoft.com/office/drawing/2014/main" id="{6E0ADFA5-DC8E-4068-A623-4F56D58CBF3D}"/>
              </a:ext>
            </a:extLst>
          </p:cNvPr>
          <p:cNvSpPr txBox="1"/>
          <p:nvPr/>
        </p:nvSpPr>
        <p:spPr>
          <a:xfrm>
            <a:off x="7997198" y="856597"/>
            <a:ext cx="843501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Up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WALL.E</a:t>
            </a:r>
          </a:p>
        </p:txBody>
      </p:sp>
      <p:sp>
        <p:nvSpPr>
          <p:cNvPr id="40" name="TextBox 22">
            <a:extLst>
              <a:ext uri="{FF2B5EF4-FFF2-40B4-BE49-F238E27FC236}">
                <a16:creationId xmlns:a16="http://schemas.microsoft.com/office/drawing/2014/main" id="{43E6AEDD-47D4-4AEC-B8A5-8D238736D298}"/>
              </a:ext>
            </a:extLst>
          </p:cNvPr>
          <p:cNvSpPr txBox="1"/>
          <p:nvPr/>
        </p:nvSpPr>
        <p:spPr>
          <a:xfrm>
            <a:off x="3925393" y="2924384"/>
            <a:ext cx="99430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Avengers</a:t>
            </a:r>
          </a:p>
        </p:txBody>
      </p:sp>
      <p:sp>
        <p:nvSpPr>
          <p:cNvPr id="41" name="TextBox 23">
            <a:extLst>
              <a:ext uri="{FF2B5EF4-FFF2-40B4-BE49-F238E27FC236}">
                <a16:creationId xmlns:a16="http://schemas.microsoft.com/office/drawing/2014/main" id="{BC4660CC-099A-45C6-ADED-20F3D0F6882D}"/>
              </a:ext>
            </a:extLst>
          </p:cNvPr>
          <p:cNvSpPr txBox="1"/>
          <p:nvPr/>
        </p:nvSpPr>
        <p:spPr>
          <a:xfrm>
            <a:off x="5765375" y="2746546"/>
            <a:ext cx="114005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Dark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Knight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Inception</a:t>
            </a:r>
          </a:p>
        </p:txBody>
      </p:sp>
      <p:sp>
        <p:nvSpPr>
          <p:cNvPr id="42" name="TextBox 24">
            <a:extLst>
              <a:ext uri="{FF2B5EF4-FFF2-40B4-BE49-F238E27FC236}">
                <a16:creationId xmlns:a16="http://schemas.microsoft.com/office/drawing/2014/main" id="{F46365A3-D171-420C-BF86-079B30B9D9C0}"/>
              </a:ext>
            </a:extLst>
          </p:cNvPr>
          <p:cNvSpPr txBox="1"/>
          <p:nvPr/>
        </p:nvSpPr>
        <p:spPr>
          <a:xfrm>
            <a:off x="7894940" y="2866981"/>
            <a:ext cx="1249060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Lord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Rings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Hobbit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  <p:bldP spid="37" grpId="0"/>
      <p:bldP spid="38" grpId="0"/>
      <p:bldP spid="39" grpId="0"/>
      <p:bldP spid="40" grpId="0"/>
      <p:bldP spid="41" grpId="0"/>
      <p:bldP spid="42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DIRECTORS WHO HAVE LOW IMDb SCORE BUT HIGH GROSS</a:t>
            </a:r>
            <a:br>
              <a:rPr lang="en-US" dirty="0"/>
            </a:br>
            <a:endParaRPr lang="en-US" dirty="0"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22</a:t>
            </a:fld>
            <a:endParaRPr lang="en"/>
          </a:p>
        </p:txBody>
      </p:sp>
      <p:pic>
        <p:nvPicPr>
          <p:cNvPr id="22" name="Picture 1">
            <a:extLst>
              <a:ext uri="{FF2B5EF4-FFF2-40B4-BE49-F238E27FC236}">
                <a16:creationId xmlns:a16="http://schemas.microsoft.com/office/drawing/2014/main" id="{583C4BDF-F918-4D5A-B97F-87EEED578F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7831" y="812970"/>
            <a:ext cx="1423693" cy="210892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3" name="TextBox 6">
            <a:extLst>
              <a:ext uri="{FF2B5EF4-FFF2-40B4-BE49-F238E27FC236}">
                <a16:creationId xmlns:a16="http://schemas.microsoft.com/office/drawing/2014/main" id="{9D02D07E-3295-4410-90EF-34447F5CB7C8}"/>
              </a:ext>
            </a:extLst>
          </p:cNvPr>
          <p:cNvSpPr txBox="1"/>
          <p:nvPr/>
        </p:nvSpPr>
        <p:spPr>
          <a:xfrm>
            <a:off x="2857831" y="3119584"/>
            <a:ext cx="116888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</a:rPr>
              <a:t>Colin Trevorrow</a:t>
            </a:r>
          </a:p>
        </p:txBody>
      </p:sp>
      <p:pic>
        <p:nvPicPr>
          <p:cNvPr id="24" name="Picture 2">
            <a:extLst>
              <a:ext uri="{FF2B5EF4-FFF2-40B4-BE49-F238E27FC236}">
                <a16:creationId xmlns:a16="http://schemas.microsoft.com/office/drawing/2014/main" id="{E455211D-1B25-484D-AD63-B797773DDFE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35796" y="770817"/>
            <a:ext cx="1423834" cy="210913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3" name="TextBox 7">
            <a:extLst>
              <a:ext uri="{FF2B5EF4-FFF2-40B4-BE49-F238E27FC236}">
                <a16:creationId xmlns:a16="http://schemas.microsoft.com/office/drawing/2014/main" id="{87270890-A290-4123-888E-DE75014CB507}"/>
              </a:ext>
            </a:extLst>
          </p:cNvPr>
          <p:cNvSpPr txBox="1"/>
          <p:nvPr/>
        </p:nvSpPr>
        <p:spPr>
          <a:xfrm>
            <a:off x="5035796" y="3122658"/>
            <a:ext cx="116888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</a:rPr>
              <a:t>Sam</a:t>
            </a:r>
            <a:r>
              <a:rPr lang="zh-CN" altLang="en-US" dirty="0">
                <a:solidFill>
                  <a:srgbClr val="F67031"/>
                </a:solidFill>
              </a:rPr>
              <a:t> </a:t>
            </a:r>
            <a:r>
              <a:rPr lang="en-US" altLang="zh-CN" dirty="0">
                <a:solidFill>
                  <a:srgbClr val="F67031"/>
                </a:solidFill>
              </a:rPr>
              <a:t>Raimi</a:t>
            </a:r>
            <a:endParaRPr lang="en-US" dirty="0">
              <a:solidFill>
                <a:srgbClr val="F67031"/>
              </a:solidFill>
            </a:endParaRPr>
          </a:p>
        </p:txBody>
      </p:sp>
      <p:pic>
        <p:nvPicPr>
          <p:cNvPr id="44" name="Picture 8">
            <a:extLst>
              <a:ext uri="{FF2B5EF4-FFF2-40B4-BE49-F238E27FC236}">
                <a16:creationId xmlns:a16="http://schemas.microsoft.com/office/drawing/2014/main" id="{93A78178-A7F3-47E4-888D-F73D59BAD8D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213902" y="772465"/>
            <a:ext cx="1352305" cy="2107489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45" name="TextBox 9">
            <a:extLst>
              <a:ext uri="{FF2B5EF4-FFF2-40B4-BE49-F238E27FC236}">
                <a16:creationId xmlns:a16="http://schemas.microsoft.com/office/drawing/2014/main" id="{5269D0AC-76FD-4340-ABE9-59286444F75A}"/>
              </a:ext>
            </a:extLst>
          </p:cNvPr>
          <p:cNvSpPr txBox="1"/>
          <p:nvPr/>
        </p:nvSpPr>
        <p:spPr>
          <a:xfrm>
            <a:off x="7213762" y="3119583"/>
            <a:ext cx="11688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rgbClr val="F67031"/>
                </a:solidFill>
              </a:rPr>
              <a:t>Kyle</a:t>
            </a:r>
            <a:r>
              <a:rPr lang="zh-CN" altLang="en-US" dirty="0">
                <a:solidFill>
                  <a:srgbClr val="F67031"/>
                </a:solidFill>
              </a:rPr>
              <a:t> </a:t>
            </a:r>
            <a:r>
              <a:rPr lang="en-US" altLang="zh-CN" dirty="0" err="1">
                <a:solidFill>
                  <a:srgbClr val="F67031"/>
                </a:solidFill>
              </a:rPr>
              <a:t>Balda</a:t>
            </a:r>
            <a:endParaRPr lang="en-US" dirty="0">
              <a:solidFill>
                <a:srgbClr val="F67031"/>
              </a:solidFill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1B05ABD-507E-4004-A34F-72E08E07E51F}"/>
              </a:ext>
            </a:extLst>
          </p:cNvPr>
          <p:cNvSpPr txBox="1"/>
          <p:nvPr/>
        </p:nvSpPr>
        <p:spPr>
          <a:xfrm>
            <a:off x="2857831" y="3642804"/>
            <a:ext cx="13596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i="1" dirty="0"/>
              <a:t>Jurassic</a:t>
            </a:r>
            <a:r>
              <a:rPr lang="zh-CN" altLang="en-US" i="1" dirty="0"/>
              <a:t> </a:t>
            </a:r>
            <a:r>
              <a:rPr lang="en-US" altLang="zh-CN" i="1" dirty="0"/>
              <a:t>World</a:t>
            </a:r>
            <a:endParaRPr lang="en-US" i="1" dirty="0"/>
          </a:p>
          <a:p>
            <a:endParaRPr lang="en-US" dirty="0"/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6755C9D2-B57C-4228-8FF2-0626A520E5D6}"/>
              </a:ext>
            </a:extLst>
          </p:cNvPr>
          <p:cNvSpPr/>
          <p:nvPr/>
        </p:nvSpPr>
        <p:spPr>
          <a:xfrm>
            <a:off x="4999660" y="3673139"/>
            <a:ext cx="1199367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i="1" dirty="0"/>
              <a:t>Spiderman</a:t>
            </a:r>
            <a:r>
              <a:rPr lang="zh-CN" altLang="en-US" i="1" dirty="0"/>
              <a:t> </a:t>
            </a:r>
            <a:r>
              <a:rPr lang="en-US" altLang="zh-CN" i="1" dirty="0"/>
              <a:t>3</a:t>
            </a:r>
            <a:endParaRPr lang="en-US" i="1" dirty="0"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FDA2AE6-D036-45D2-BDBC-CD925C2F5309}"/>
              </a:ext>
            </a:extLst>
          </p:cNvPr>
          <p:cNvSpPr/>
          <p:nvPr/>
        </p:nvSpPr>
        <p:spPr>
          <a:xfrm>
            <a:off x="7213762" y="3565417"/>
            <a:ext cx="4572000" cy="523220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zh-CN" i="1" dirty="0"/>
              <a:t>Minions</a:t>
            </a:r>
          </a:p>
          <a:p>
            <a:r>
              <a:rPr lang="en-US" i="1" dirty="0"/>
              <a:t>Despicable Me</a:t>
            </a:r>
          </a:p>
        </p:txBody>
      </p:sp>
    </p:spTree>
    <p:extLst>
      <p:ext uri="{BB962C8B-B14F-4D97-AF65-F5344CB8AC3E}">
        <p14:creationId xmlns:p14="http://schemas.microsoft.com/office/powerpoint/2010/main" val="32565541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43" grpId="0"/>
      <p:bldP spid="45" grpId="0"/>
      <p:bldP spid="2" grpId="0"/>
      <p:bldP spid="3" grpId="0"/>
      <p:bldP spid="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A</a:t>
            </a:r>
            <a:r>
              <a:rPr lang="en-US" altLang="zh-CN" dirty="0"/>
              <a:t>ctors </a:t>
            </a:r>
            <a:r>
              <a:rPr lang="en" dirty="0"/>
              <a:t>Map</a:t>
            </a:r>
          </a:p>
        </p:txBody>
      </p:sp>
      <p:sp>
        <p:nvSpPr>
          <p:cNvPr id="318" name="Shape 3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23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There are two clusters of actors who have high coefficients on both gross and IMDb score.</a:t>
            </a:r>
          </a:p>
          <a:p>
            <a:pPr lvl="0">
              <a:buNone/>
            </a:pPr>
            <a:endParaRPr lang="en-US" dirty="0"/>
          </a:p>
          <a:p>
            <a:pPr marL="171450" indent="-171450"/>
            <a:r>
              <a:rPr lang="en-US" dirty="0"/>
              <a:t>The first cluster is really outstanding that there is obvious blank from the second cluster.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920C5AA-E82F-478D-B060-94C980B8A4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8" r="8015" b="3084"/>
          <a:stretch/>
        </p:blipFill>
        <p:spPr>
          <a:xfrm>
            <a:off x="3411949" y="381698"/>
            <a:ext cx="4794112" cy="4307625"/>
          </a:xfrm>
          <a:prstGeom prst="rect">
            <a:avLst/>
          </a:prstGeom>
        </p:spPr>
      </p:pic>
      <p:sp>
        <p:nvSpPr>
          <p:cNvPr id="15" name="Frame 6">
            <a:extLst>
              <a:ext uri="{FF2B5EF4-FFF2-40B4-BE49-F238E27FC236}">
                <a16:creationId xmlns:a16="http://schemas.microsoft.com/office/drawing/2014/main" id="{E8BE849C-1CF7-438C-B96E-CCB8A1BCD2A8}"/>
              </a:ext>
            </a:extLst>
          </p:cNvPr>
          <p:cNvSpPr/>
          <p:nvPr/>
        </p:nvSpPr>
        <p:spPr>
          <a:xfrm>
            <a:off x="6159674" y="665097"/>
            <a:ext cx="1687600" cy="1122821"/>
          </a:xfrm>
          <a:prstGeom prst="frame">
            <a:avLst>
              <a:gd name="adj1" fmla="val 2504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ACTORS WHO HAVE HIGH IMDb SCORE AND HIGH GROSS</a:t>
            </a:r>
            <a:br>
              <a:rPr lang="en-US" dirty="0"/>
            </a:br>
            <a:endParaRPr lang="en-US" dirty="0"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24</a:t>
            </a:fld>
            <a:endParaRPr lang="en"/>
          </a:p>
        </p:txBody>
      </p:sp>
      <p:pic>
        <p:nvPicPr>
          <p:cNvPr id="10" name="Picture 1">
            <a:extLst>
              <a:ext uri="{FF2B5EF4-FFF2-40B4-BE49-F238E27FC236}">
                <a16:creationId xmlns:a16="http://schemas.microsoft.com/office/drawing/2014/main" id="{A9E96F9D-EC41-4AA9-86A8-2E211B8D1D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2843381" y="344788"/>
            <a:ext cx="1125823" cy="16676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1" name="TextBox 6">
            <a:extLst>
              <a:ext uri="{FF2B5EF4-FFF2-40B4-BE49-F238E27FC236}">
                <a16:creationId xmlns:a16="http://schemas.microsoft.com/office/drawing/2014/main" id="{6F4972B8-69A1-437E-8F57-98269EDFDB81}"/>
              </a:ext>
            </a:extLst>
          </p:cNvPr>
          <p:cNvSpPr txBox="1"/>
          <p:nvPr/>
        </p:nvSpPr>
        <p:spPr>
          <a:xfrm flipH="1">
            <a:off x="4043361" y="1042675"/>
            <a:ext cx="82399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Frozen</a:t>
            </a:r>
          </a:p>
        </p:txBody>
      </p:sp>
      <p:sp>
        <p:nvSpPr>
          <p:cNvPr id="12" name="TextBox 7">
            <a:extLst>
              <a:ext uri="{FF2B5EF4-FFF2-40B4-BE49-F238E27FC236}">
                <a16:creationId xmlns:a16="http://schemas.microsoft.com/office/drawing/2014/main" id="{189077AA-2BFC-4901-9A37-76BA262CEC71}"/>
              </a:ext>
            </a:extLst>
          </p:cNvPr>
          <p:cNvSpPr txBox="1"/>
          <p:nvPr/>
        </p:nvSpPr>
        <p:spPr>
          <a:xfrm flipH="1">
            <a:off x="2853637" y="2104245"/>
            <a:ext cx="141840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Livvy</a:t>
            </a:r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Stubenrauch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3" name="Picture 3">
            <a:extLst>
              <a:ext uri="{FF2B5EF4-FFF2-40B4-BE49-F238E27FC236}">
                <a16:creationId xmlns:a16="http://schemas.microsoft.com/office/drawing/2014/main" id="{2E9E1384-304E-4EA9-9523-EE07E6D96B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flipH="1">
            <a:off x="4867356" y="360269"/>
            <a:ext cx="1125823" cy="16676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14" name="TextBox 8">
            <a:extLst>
              <a:ext uri="{FF2B5EF4-FFF2-40B4-BE49-F238E27FC236}">
                <a16:creationId xmlns:a16="http://schemas.microsoft.com/office/drawing/2014/main" id="{6C2209D5-D02F-4A92-A91B-E493FB455B61}"/>
              </a:ext>
            </a:extLst>
          </p:cNvPr>
          <p:cNvSpPr txBox="1"/>
          <p:nvPr/>
        </p:nvSpPr>
        <p:spPr>
          <a:xfrm flipH="1">
            <a:off x="6044905" y="934954"/>
            <a:ext cx="7596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 err="1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Zootopia</a:t>
            </a:r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TextBox 9">
            <a:extLst>
              <a:ext uri="{FF2B5EF4-FFF2-40B4-BE49-F238E27FC236}">
                <a16:creationId xmlns:a16="http://schemas.microsoft.com/office/drawing/2014/main" id="{9AC767E0-806E-46AE-8241-9F80E19CE60A}"/>
              </a:ext>
            </a:extLst>
          </p:cNvPr>
          <p:cNvSpPr txBox="1"/>
          <p:nvPr/>
        </p:nvSpPr>
        <p:spPr>
          <a:xfrm flipH="1">
            <a:off x="4951610" y="2104704"/>
            <a:ext cx="144413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Maurice </a:t>
            </a:r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Lamarche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6" name="TextBox 11">
            <a:extLst>
              <a:ext uri="{FF2B5EF4-FFF2-40B4-BE49-F238E27FC236}">
                <a16:creationId xmlns:a16="http://schemas.microsoft.com/office/drawing/2014/main" id="{04342353-E69D-42AB-AFF5-975CDE4E9900}"/>
              </a:ext>
            </a:extLst>
          </p:cNvPr>
          <p:cNvSpPr txBox="1"/>
          <p:nvPr/>
        </p:nvSpPr>
        <p:spPr>
          <a:xfrm flipH="1">
            <a:off x="8169852" y="842713"/>
            <a:ext cx="111758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Toy</a:t>
            </a:r>
            <a:r>
              <a:rPr lang="zh-CN" alt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Story</a:t>
            </a:r>
          </a:p>
          <a:p>
            <a:r>
              <a:rPr lang="zh-CN" altLang="en-US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endParaRPr lang="en-US" altLang="zh-CN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Cars</a:t>
            </a:r>
          </a:p>
        </p:txBody>
      </p:sp>
      <p:sp>
        <p:nvSpPr>
          <p:cNvPr id="17" name="TextBox 12">
            <a:extLst>
              <a:ext uri="{FF2B5EF4-FFF2-40B4-BE49-F238E27FC236}">
                <a16:creationId xmlns:a16="http://schemas.microsoft.com/office/drawing/2014/main" id="{832F2B2E-9D84-4E43-9FBA-A79E9E6C3065}"/>
              </a:ext>
            </a:extLst>
          </p:cNvPr>
          <p:cNvSpPr txBox="1"/>
          <p:nvPr/>
        </p:nvSpPr>
        <p:spPr>
          <a:xfrm flipH="1">
            <a:off x="6830316" y="2167249"/>
            <a:ext cx="14435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John </a:t>
            </a:r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Ratzenberger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18" name="Picture 10">
            <a:extLst>
              <a:ext uri="{FF2B5EF4-FFF2-40B4-BE49-F238E27FC236}">
                <a16:creationId xmlns:a16="http://schemas.microsoft.com/office/drawing/2014/main" id="{607A216C-BB87-4043-A2B4-A1DF1A87989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5581"/>
          <a:stretch/>
        </p:blipFill>
        <p:spPr>
          <a:xfrm flipH="1">
            <a:off x="6798308" y="468539"/>
            <a:ext cx="1266447" cy="166769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19" name="Picture 13">
            <a:extLst>
              <a:ext uri="{FF2B5EF4-FFF2-40B4-BE49-F238E27FC236}">
                <a16:creationId xmlns:a16="http://schemas.microsoft.com/office/drawing/2014/main" id="{5D76CD33-A298-4AD9-A945-ADB7EDDF118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4080"/>
          <a:stretch/>
        </p:blipFill>
        <p:spPr>
          <a:xfrm flipH="1">
            <a:off x="3482768" y="2649889"/>
            <a:ext cx="1229439" cy="1770351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0" name="TextBox 14">
            <a:extLst>
              <a:ext uri="{FF2B5EF4-FFF2-40B4-BE49-F238E27FC236}">
                <a16:creationId xmlns:a16="http://schemas.microsoft.com/office/drawing/2014/main" id="{467A0A2A-42D1-4C76-A567-A5C11E926972}"/>
              </a:ext>
            </a:extLst>
          </p:cNvPr>
          <p:cNvSpPr txBox="1"/>
          <p:nvPr/>
        </p:nvSpPr>
        <p:spPr>
          <a:xfrm flipH="1">
            <a:off x="4822749" y="3148239"/>
            <a:ext cx="13494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Lord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Rings</a:t>
            </a:r>
          </a:p>
        </p:txBody>
      </p:sp>
      <p:sp>
        <p:nvSpPr>
          <p:cNvPr id="21" name="TextBox 15">
            <a:extLst>
              <a:ext uri="{FF2B5EF4-FFF2-40B4-BE49-F238E27FC236}">
                <a16:creationId xmlns:a16="http://schemas.microsoft.com/office/drawing/2014/main" id="{6860CA29-C002-4AEA-B037-1A1EF5FBB87B}"/>
              </a:ext>
            </a:extLst>
          </p:cNvPr>
          <p:cNvSpPr txBox="1"/>
          <p:nvPr/>
        </p:nvSpPr>
        <p:spPr>
          <a:xfrm flipH="1">
            <a:off x="3562837" y="4447489"/>
            <a:ext cx="10782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Billy Boyd</a:t>
            </a:r>
          </a:p>
        </p:txBody>
      </p:sp>
      <p:pic>
        <p:nvPicPr>
          <p:cNvPr id="25" name="Picture 16">
            <a:extLst>
              <a:ext uri="{FF2B5EF4-FFF2-40B4-BE49-F238E27FC236}">
                <a16:creationId xmlns:a16="http://schemas.microsoft.com/office/drawing/2014/main" id="{7994A740-B285-472A-BBF7-324FC4C8FC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flipH="1">
            <a:off x="6044905" y="2740033"/>
            <a:ext cx="1331039" cy="1770282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sp>
        <p:nvSpPr>
          <p:cNvPr id="26" name="TextBox 17">
            <a:extLst>
              <a:ext uri="{FF2B5EF4-FFF2-40B4-BE49-F238E27FC236}">
                <a16:creationId xmlns:a16="http://schemas.microsoft.com/office/drawing/2014/main" id="{86DE2C1D-F222-4B5F-B06A-C91EDD3A70CD}"/>
              </a:ext>
            </a:extLst>
          </p:cNvPr>
          <p:cNvSpPr txBox="1"/>
          <p:nvPr/>
        </p:nvSpPr>
        <p:spPr>
          <a:xfrm flipH="1">
            <a:off x="7504905" y="3048155"/>
            <a:ext cx="1555037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Lord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of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Rings</a:t>
            </a:r>
          </a:p>
          <a:p>
            <a:endParaRPr lang="en-US" altLang="zh-CN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Pirates of Caribbean</a:t>
            </a:r>
          </a:p>
        </p:txBody>
      </p:sp>
      <p:sp>
        <p:nvSpPr>
          <p:cNvPr id="27" name="TextBox 18">
            <a:extLst>
              <a:ext uri="{FF2B5EF4-FFF2-40B4-BE49-F238E27FC236}">
                <a16:creationId xmlns:a16="http://schemas.microsoft.com/office/drawing/2014/main" id="{5BA68015-3794-49C8-93AB-D565FEF67D57}"/>
              </a:ext>
            </a:extLst>
          </p:cNvPr>
          <p:cNvSpPr txBox="1"/>
          <p:nvPr/>
        </p:nvSpPr>
        <p:spPr>
          <a:xfrm flipH="1">
            <a:off x="6058386" y="4556500"/>
            <a:ext cx="1543859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Orlando Bloom</a:t>
            </a:r>
          </a:p>
        </p:txBody>
      </p:sp>
    </p:spTree>
    <p:extLst>
      <p:ext uri="{BB962C8B-B14F-4D97-AF65-F5344CB8AC3E}">
        <p14:creationId xmlns:p14="http://schemas.microsoft.com/office/powerpoint/2010/main" val="211222313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4" grpId="0"/>
      <p:bldP spid="15" grpId="0"/>
      <p:bldP spid="16" grpId="0"/>
      <p:bldP spid="17" grpId="0"/>
      <p:bldP spid="20" grpId="0"/>
      <p:bldP spid="21" grpId="0"/>
      <p:bldP spid="26" grpId="0"/>
      <p:bldP spid="2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Shape 316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13641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A</a:t>
            </a:r>
            <a:r>
              <a:rPr lang="en-US" altLang="zh-CN" dirty="0"/>
              <a:t>ctors </a:t>
            </a:r>
            <a:r>
              <a:rPr lang="en" dirty="0"/>
              <a:t>Map</a:t>
            </a:r>
          </a:p>
        </p:txBody>
      </p:sp>
      <p:sp>
        <p:nvSpPr>
          <p:cNvPr id="318" name="Shape 31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FFFFFF"/>
                </a:solidFill>
              </a:rPr>
              <a:t>25</a:t>
            </a:fld>
            <a:endParaRPr lang="en">
              <a:solidFill>
                <a:srgbClr val="FFFFFF"/>
              </a:solidFill>
            </a:endParaRPr>
          </a:p>
        </p:txBody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234450" y="2004325"/>
            <a:ext cx="2046300" cy="2552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171450" indent="-171450"/>
            <a:r>
              <a:rPr lang="en-US" dirty="0"/>
              <a:t>There are two clusters of actors who have high coefficients on both gross and IMDb score.</a:t>
            </a:r>
          </a:p>
          <a:p>
            <a:pPr lvl="0">
              <a:buNone/>
            </a:pPr>
            <a:endParaRPr lang="en-US" dirty="0"/>
          </a:p>
          <a:p>
            <a:pPr marL="171450" indent="-171450"/>
            <a:r>
              <a:rPr lang="en-US" dirty="0"/>
              <a:t>The first cluster is really outstanding that there is obvious blank from the second cluster.</a:t>
            </a:r>
          </a:p>
        </p:txBody>
      </p:sp>
      <p:pic>
        <p:nvPicPr>
          <p:cNvPr id="13" name="Picture 2">
            <a:extLst>
              <a:ext uri="{FF2B5EF4-FFF2-40B4-BE49-F238E27FC236}">
                <a16:creationId xmlns:a16="http://schemas.microsoft.com/office/drawing/2014/main" id="{C920C5AA-E82F-478D-B060-94C980B8A4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338" r="8015" b="3084"/>
          <a:stretch/>
        </p:blipFill>
        <p:spPr>
          <a:xfrm>
            <a:off x="3411949" y="381698"/>
            <a:ext cx="4794112" cy="4307625"/>
          </a:xfrm>
          <a:prstGeom prst="rect">
            <a:avLst/>
          </a:prstGeom>
        </p:spPr>
      </p:pic>
      <p:sp>
        <p:nvSpPr>
          <p:cNvPr id="14" name="Frame 5">
            <a:extLst>
              <a:ext uri="{FF2B5EF4-FFF2-40B4-BE49-F238E27FC236}">
                <a16:creationId xmlns:a16="http://schemas.microsoft.com/office/drawing/2014/main" id="{E52357E2-6640-4D32-9045-736FE7C525CD}"/>
              </a:ext>
            </a:extLst>
          </p:cNvPr>
          <p:cNvSpPr/>
          <p:nvPr/>
        </p:nvSpPr>
        <p:spPr>
          <a:xfrm>
            <a:off x="5149855" y="1890486"/>
            <a:ext cx="1807436" cy="1043343"/>
          </a:xfrm>
          <a:prstGeom prst="frame">
            <a:avLst>
              <a:gd name="adj1" fmla="val 4616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Frame 6">
            <a:extLst>
              <a:ext uri="{FF2B5EF4-FFF2-40B4-BE49-F238E27FC236}">
                <a16:creationId xmlns:a16="http://schemas.microsoft.com/office/drawing/2014/main" id="{E8BE849C-1CF7-438C-B96E-CCB8A1BCD2A8}"/>
              </a:ext>
            </a:extLst>
          </p:cNvPr>
          <p:cNvSpPr/>
          <p:nvPr/>
        </p:nvSpPr>
        <p:spPr>
          <a:xfrm>
            <a:off x="6159674" y="665097"/>
            <a:ext cx="1687600" cy="1122821"/>
          </a:xfrm>
          <a:prstGeom prst="frame">
            <a:avLst>
              <a:gd name="adj1" fmla="val 2504"/>
            </a:avLst>
          </a:prstGeom>
          <a:solidFill>
            <a:srgbClr val="FFFF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149146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Shape 211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/>
            <a:r>
              <a:rPr lang="en-US" dirty="0"/>
              <a:t>ACTORS WHO HAVE HIGH IMDb SCORE AND HIGH GROSS</a:t>
            </a:r>
            <a:br>
              <a:rPr lang="en-US" dirty="0"/>
            </a:br>
            <a:endParaRPr lang="en-US" dirty="0"/>
          </a:p>
        </p:txBody>
      </p:sp>
      <p:sp>
        <p:nvSpPr>
          <p:cNvPr id="215" name="Shape 215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26</a:t>
            </a:fld>
            <a:endParaRPr lang="en"/>
          </a:p>
        </p:txBody>
      </p:sp>
      <p:sp>
        <p:nvSpPr>
          <p:cNvPr id="22" name="TextBox 6">
            <a:extLst>
              <a:ext uri="{FF2B5EF4-FFF2-40B4-BE49-F238E27FC236}">
                <a16:creationId xmlns:a16="http://schemas.microsoft.com/office/drawing/2014/main" id="{522ED283-3D59-4C10-98A2-5D1B9CE53D6C}"/>
              </a:ext>
            </a:extLst>
          </p:cNvPr>
          <p:cNvSpPr txBox="1"/>
          <p:nvPr/>
        </p:nvSpPr>
        <p:spPr>
          <a:xfrm>
            <a:off x="4041271" y="940400"/>
            <a:ext cx="982350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Hunger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Games</a:t>
            </a:r>
          </a:p>
        </p:txBody>
      </p:sp>
      <p:sp>
        <p:nvSpPr>
          <p:cNvPr id="23" name="TextBox 7">
            <a:extLst>
              <a:ext uri="{FF2B5EF4-FFF2-40B4-BE49-F238E27FC236}">
                <a16:creationId xmlns:a16="http://schemas.microsoft.com/office/drawing/2014/main" id="{7BF81AEA-98CA-478E-AD50-B604D94AD76A}"/>
              </a:ext>
            </a:extLst>
          </p:cNvPr>
          <p:cNvSpPr txBox="1"/>
          <p:nvPr/>
        </p:nvSpPr>
        <p:spPr>
          <a:xfrm>
            <a:off x="2889679" y="2134981"/>
            <a:ext cx="158306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Jennifer </a:t>
            </a:r>
            <a:r>
              <a:rPr lang="en-US" dirty="0" err="1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Lawrance</a:t>
            </a:r>
            <a:endParaRPr lang="en-US" dirty="0">
              <a:solidFill>
                <a:srgbClr val="F6703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4" name="TextBox 8">
            <a:extLst>
              <a:ext uri="{FF2B5EF4-FFF2-40B4-BE49-F238E27FC236}">
                <a16:creationId xmlns:a16="http://schemas.microsoft.com/office/drawing/2014/main" id="{865AD824-14A7-4317-8AD5-25B3729122DA}"/>
              </a:ext>
            </a:extLst>
          </p:cNvPr>
          <p:cNvSpPr txBox="1"/>
          <p:nvPr/>
        </p:nvSpPr>
        <p:spPr>
          <a:xfrm>
            <a:off x="6186007" y="940400"/>
            <a:ext cx="88126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Iron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Man</a:t>
            </a:r>
          </a:p>
        </p:txBody>
      </p:sp>
      <p:sp>
        <p:nvSpPr>
          <p:cNvPr id="28" name="TextBox 9">
            <a:extLst>
              <a:ext uri="{FF2B5EF4-FFF2-40B4-BE49-F238E27FC236}">
                <a16:creationId xmlns:a16="http://schemas.microsoft.com/office/drawing/2014/main" id="{64996B3E-43F7-4FD2-B052-56A99EDDB71C}"/>
              </a:ext>
            </a:extLst>
          </p:cNvPr>
          <p:cNvSpPr txBox="1"/>
          <p:nvPr/>
        </p:nvSpPr>
        <p:spPr>
          <a:xfrm>
            <a:off x="4909702" y="2116361"/>
            <a:ext cx="158927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Robert Downey Jr.</a:t>
            </a:r>
          </a:p>
        </p:txBody>
      </p:sp>
      <p:sp>
        <p:nvSpPr>
          <p:cNvPr id="29" name="TextBox 11">
            <a:extLst>
              <a:ext uri="{FF2B5EF4-FFF2-40B4-BE49-F238E27FC236}">
                <a16:creationId xmlns:a16="http://schemas.microsoft.com/office/drawing/2014/main" id="{24783797-373E-4D9C-AEA3-1F8D46172BAE}"/>
              </a:ext>
            </a:extLst>
          </p:cNvPr>
          <p:cNvSpPr txBox="1"/>
          <p:nvPr/>
        </p:nvSpPr>
        <p:spPr>
          <a:xfrm>
            <a:off x="7236430" y="3212392"/>
            <a:ext cx="2137388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Bird Man</a:t>
            </a:r>
          </a:p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 Amazing Spider-Man</a:t>
            </a:r>
          </a:p>
        </p:txBody>
      </p:sp>
      <p:sp>
        <p:nvSpPr>
          <p:cNvPr id="30" name="TextBox 12">
            <a:extLst>
              <a:ext uri="{FF2B5EF4-FFF2-40B4-BE49-F238E27FC236}">
                <a16:creationId xmlns:a16="http://schemas.microsoft.com/office/drawing/2014/main" id="{8FABD772-B9B0-4D01-B652-4AB931B4D819}"/>
              </a:ext>
            </a:extLst>
          </p:cNvPr>
          <p:cNvSpPr txBox="1"/>
          <p:nvPr/>
        </p:nvSpPr>
        <p:spPr>
          <a:xfrm>
            <a:off x="6078194" y="4498594"/>
            <a:ext cx="124670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Emma Stone</a:t>
            </a:r>
          </a:p>
        </p:txBody>
      </p:sp>
      <p:sp>
        <p:nvSpPr>
          <p:cNvPr id="31" name="TextBox 14">
            <a:extLst>
              <a:ext uri="{FF2B5EF4-FFF2-40B4-BE49-F238E27FC236}">
                <a16:creationId xmlns:a16="http://schemas.microsoft.com/office/drawing/2014/main" id="{9515232D-EB2E-4619-B815-D324B9AFC950}"/>
              </a:ext>
            </a:extLst>
          </p:cNvPr>
          <p:cNvSpPr txBox="1"/>
          <p:nvPr/>
        </p:nvSpPr>
        <p:spPr>
          <a:xfrm>
            <a:off x="4909702" y="3002847"/>
            <a:ext cx="1103482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Dark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Knight</a:t>
            </a:r>
            <a:endParaRPr lang="en-US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The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Dark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Knight</a:t>
            </a:r>
            <a:r>
              <a:rPr lang="zh-CN" alt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</a:t>
            </a:r>
            <a:r>
              <a:rPr lang="en-US" altLang="zh-CN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Rises</a:t>
            </a:r>
            <a:endParaRPr lang="en-US" i="1" dirty="0">
              <a:solidFill>
                <a:srgbClr val="666666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2" name="TextBox 15">
            <a:extLst>
              <a:ext uri="{FF2B5EF4-FFF2-40B4-BE49-F238E27FC236}">
                <a16:creationId xmlns:a16="http://schemas.microsoft.com/office/drawing/2014/main" id="{B58F9E6E-A8EE-4A48-89FE-33230F310583}"/>
              </a:ext>
            </a:extLst>
          </p:cNvPr>
          <p:cNvSpPr txBox="1"/>
          <p:nvPr/>
        </p:nvSpPr>
        <p:spPr>
          <a:xfrm>
            <a:off x="3665060" y="4496746"/>
            <a:ext cx="1582660" cy="3114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Christian Bale</a:t>
            </a:r>
          </a:p>
        </p:txBody>
      </p:sp>
      <p:sp>
        <p:nvSpPr>
          <p:cNvPr id="33" name="TextBox 18">
            <a:extLst>
              <a:ext uri="{FF2B5EF4-FFF2-40B4-BE49-F238E27FC236}">
                <a16:creationId xmlns:a16="http://schemas.microsoft.com/office/drawing/2014/main" id="{8F13737A-6F27-4578-8EB6-9A1186FD7137}"/>
              </a:ext>
            </a:extLst>
          </p:cNvPr>
          <p:cNvSpPr txBox="1"/>
          <p:nvPr/>
        </p:nvSpPr>
        <p:spPr>
          <a:xfrm>
            <a:off x="7001112" y="2141634"/>
            <a:ext cx="109689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6703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Scarlett Johansson</a:t>
            </a:r>
          </a:p>
        </p:txBody>
      </p:sp>
      <p:sp>
        <p:nvSpPr>
          <p:cNvPr id="34" name="TextBox 19">
            <a:extLst>
              <a:ext uri="{FF2B5EF4-FFF2-40B4-BE49-F238E27FC236}">
                <a16:creationId xmlns:a16="http://schemas.microsoft.com/office/drawing/2014/main" id="{9DEC3CAC-8694-4141-852F-BB5FDEA1EAD3}"/>
              </a:ext>
            </a:extLst>
          </p:cNvPr>
          <p:cNvSpPr txBox="1"/>
          <p:nvPr/>
        </p:nvSpPr>
        <p:spPr>
          <a:xfrm>
            <a:off x="8117010" y="724956"/>
            <a:ext cx="1207184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Captain American</a:t>
            </a:r>
          </a:p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Avengers:</a:t>
            </a:r>
          </a:p>
          <a:p>
            <a:r>
              <a:rPr lang="en-US" i="1" dirty="0">
                <a:solidFill>
                  <a:srgbClr val="666666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Age of Ultron</a:t>
            </a:r>
          </a:p>
        </p:txBody>
      </p:sp>
      <p:pic>
        <p:nvPicPr>
          <p:cNvPr id="35" name="Picture 2">
            <a:extLst>
              <a:ext uri="{FF2B5EF4-FFF2-40B4-BE49-F238E27FC236}">
                <a16:creationId xmlns:a16="http://schemas.microsoft.com/office/drawing/2014/main" id="{9A02C9C9-C25E-409C-9CCB-D65419069F5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30863" y="378518"/>
            <a:ext cx="1111846" cy="1646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6" name="Picture 4">
            <a:extLst>
              <a:ext uri="{FF2B5EF4-FFF2-40B4-BE49-F238E27FC236}">
                <a16:creationId xmlns:a16="http://schemas.microsoft.com/office/drawing/2014/main" id="{8B3EC3F6-C58F-464B-83CD-BE6AF3454B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23621" y="378517"/>
            <a:ext cx="1111846" cy="1646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7" name="Picture 20">
            <a:extLst>
              <a:ext uri="{FF2B5EF4-FFF2-40B4-BE49-F238E27FC236}">
                <a16:creationId xmlns:a16="http://schemas.microsoft.com/office/drawing/2014/main" id="{018F5BF7-B336-4FDC-928E-CB18C7C0FF9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58643" y="417121"/>
            <a:ext cx="1111846" cy="1646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8" name="Picture 23">
            <a:extLst>
              <a:ext uri="{FF2B5EF4-FFF2-40B4-BE49-F238E27FC236}">
                <a16:creationId xmlns:a16="http://schemas.microsoft.com/office/drawing/2014/main" id="{4DFE58B5-D61A-41BB-BA3E-92ED506730A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78194" y="2690127"/>
            <a:ext cx="1096893" cy="1646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  <p:pic>
        <p:nvPicPr>
          <p:cNvPr id="39" name="Picture 24">
            <a:extLst>
              <a:ext uri="{FF2B5EF4-FFF2-40B4-BE49-F238E27FC236}">
                <a16:creationId xmlns:a16="http://schemas.microsoft.com/office/drawing/2014/main" id="{A226D2C0-830E-4769-937C-F4ECC7020EC2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752272" y="2707277"/>
            <a:ext cx="1103482" cy="1646987"/>
          </a:xfrm>
          <a:prstGeom prst="rect">
            <a:avLst/>
          </a:prstGeom>
          <a:solidFill>
            <a:srgbClr val="FFFFFF">
              <a:shade val="85000"/>
            </a:srgbClr>
          </a:solidFill>
          <a:ln w="889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</p:pic>
    </p:spTree>
    <p:extLst>
      <p:ext uri="{BB962C8B-B14F-4D97-AF65-F5344CB8AC3E}">
        <p14:creationId xmlns:p14="http://schemas.microsoft.com/office/powerpoint/2010/main" val="328003585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title"/>
          </p:nvPr>
        </p:nvSpPr>
        <p:spPr>
          <a:xfrm>
            <a:off x="125505" y="575500"/>
            <a:ext cx="2348753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CONCLUSION</a:t>
            </a:r>
            <a:endParaRPr lang="en" dirty="0"/>
          </a:p>
        </p:txBody>
      </p:sp>
      <p:sp>
        <p:nvSpPr>
          <p:cNvPr id="483" name="Shape 4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27</a:t>
            </a:fld>
            <a:endParaRPr lang="en"/>
          </a:p>
        </p:txBody>
      </p:sp>
      <p:sp>
        <p:nvSpPr>
          <p:cNvPr id="484" name="Shape 484"/>
          <p:cNvSpPr txBox="1">
            <a:spLocks noGrp="1"/>
          </p:cNvSpPr>
          <p:nvPr>
            <p:ph type="body" idx="2"/>
          </p:nvPr>
        </p:nvSpPr>
        <p:spPr>
          <a:xfrm>
            <a:off x="2960584" y="1232238"/>
            <a:ext cx="5596200" cy="266752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Budget is a vital factor leading to a blockbuster.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Facebook likes do not show obvious impact on IMDb score or gross profit.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Animation is the most outstanding genre with high IMDb score and gross.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Directors have strong impact on gross and IMDb score and those contribute to high gross can be identified.</a:t>
            </a: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" name="Shape 481"/>
          <p:cNvSpPr txBox="1">
            <a:spLocks noGrp="1"/>
          </p:cNvSpPr>
          <p:nvPr>
            <p:ph type="title"/>
          </p:nvPr>
        </p:nvSpPr>
        <p:spPr>
          <a:xfrm>
            <a:off x="125505" y="575500"/>
            <a:ext cx="2348753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LIMITATIONS</a:t>
            </a:r>
            <a:endParaRPr lang="en" dirty="0"/>
          </a:p>
        </p:txBody>
      </p:sp>
      <p:sp>
        <p:nvSpPr>
          <p:cNvPr id="483" name="Shape 48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28</a:t>
            </a:fld>
            <a:endParaRPr lang="en"/>
          </a:p>
        </p:txBody>
      </p:sp>
      <p:sp>
        <p:nvSpPr>
          <p:cNvPr id="484" name="Shape 484"/>
          <p:cNvSpPr txBox="1">
            <a:spLocks noGrp="1"/>
          </p:cNvSpPr>
          <p:nvPr>
            <p:ph type="body" idx="2"/>
          </p:nvPr>
        </p:nvSpPr>
        <p:spPr>
          <a:xfrm>
            <a:off x="3044255" y="939391"/>
            <a:ext cx="5596200" cy="2667523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Gross is estimated data from IMDb, excluding foreign gross profit.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Genres and keywords are subjective and complex, in that every movie is a combination of several genres and keywords.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In our dataset, there are no variables evaluating movie marketing.</a:t>
            </a:r>
          </a:p>
          <a:p>
            <a:pPr marL="457200" lvl="0" indent="-317500">
              <a:spcAft>
                <a:spcPts val="1000"/>
              </a:spcAft>
            </a:pPr>
            <a:r>
              <a:rPr lang="en-US" sz="1600" dirty="0"/>
              <a:t>IMDb score is a more subjective variable compared with gross and the relationship in between is difficult to determine and analyze.</a:t>
            </a:r>
          </a:p>
        </p:txBody>
      </p:sp>
    </p:spTree>
    <p:extLst>
      <p:ext uri="{BB962C8B-B14F-4D97-AF65-F5344CB8AC3E}">
        <p14:creationId xmlns:p14="http://schemas.microsoft.com/office/powerpoint/2010/main" val="422875401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3" name="Shape 34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>
                <a:solidFill>
                  <a:srgbClr val="CCCCCC"/>
                </a:solidFill>
              </a:rPr>
              <a:t>29</a:t>
            </a:fld>
            <a:endParaRPr lang="en">
              <a:solidFill>
                <a:srgbClr val="CCCCCC"/>
              </a:solidFill>
            </a:endParaRPr>
          </a:p>
        </p:txBody>
      </p:sp>
      <p:sp>
        <p:nvSpPr>
          <p:cNvPr id="344" name="Shape 344"/>
          <p:cNvSpPr txBox="1">
            <a:spLocks noGrp="1"/>
          </p:cNvSpPr>
          <p:nvPr>
            <p:ph type="title"/>
          </p:nvPr>
        </p:nvSpPr>
        <p:spPr>
          <a:xfrm>
            <a:off x="102968" y="581250"/>
            <a:ext cx="2460938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PROGRAM </a:t>
            </a:r>
            <a:br>
              <a:rPr lang="en-US" dirty="0"/>
            </a:br>
            <a:r>
              <a:rPr lang="en-US" dirty="0"/>
              <a:t>IMPROVMENTS</a:t>
            </a:r>
            <a:endParaRPr lang="en" dirty="0"/>
          </a:p>
        </p:txBody>
      </p:sp>
      <p:sp>
        <p:nvSpPr>
          <p:cNvPr id="345" name="Shape 345"/>
          <p:cNvSpPr txBox="1">
            <a:spLocks noGrp="1"/>
          </p:cNvSpPr>
          <p:nvPr>
            <p:ph type="ctrTitle" idx="4294967295"/>
          </p:nvPr>
        </p:nvSpPr>
        <p:spPr>
          <a:xfrm>
            <a:off x="3400100" y="545955"/>
            <a:ext cx="5058000" cy="1268700"/>
          </a:xfrm>
          <a:prstGeom prst="rect">
            <a:avLst/>
          </a:prstGeom>
          <a:solidFill>
            <a:srgbClr val="FFA400"/>
          </a:solidFill>
        </p:spPr>
        <p:txBody>
          <a:bodyPr wrap="square" lIns="91425" tIns="91425" rIns="91425" bIns="91425" anchor="ctr" anchorCtr="0">
            <a:noAutofit/>
          </a:bodyPr>
          <a:lstStyle/>
          <a:p>
            <a:pPr lvl="0"/>
            <a:r>
              <a:rPr lang="en-US" sz="1800" b="1" dirty="0"/>
              <a:t>Use worldwide gross profit </a:t>
            </a:r>
            <a:br>
              <a:rPr lang="en-US" sz="1800" b="1" dirty="0"/>
            </a:br>
            <a:r>
              <a:rPr lang="en-US" sz="1800" b="1" dirty="0"/>
              <a:t>as dependent variable for</a:t>
            </a:r>
            <a:br>
              <a:rPr lang="en-US" sz="1800" b="1" dirty="0"/>
            </a:br>
            <a:r>
              <a:rPr lang="en-US" sz="1800" b="1" dirty="0"/>
              <a:t>further </a:t>
            </a:r>
            <a:r>
              <a:rPr lang="en-US" sz="2000" b="1" dirty="0"/>
              <a:t>analysis.</a:t>
            </a:r>
            <a:endParaRPr lang="en-US" sz="3600" b="1" dirty="0"/>
          </a:p>
        </p:txBody>
      </p:sp>
      <p:sp>
        <p:nvSpPr>
          <p:cNvPr id="346" name="Shape 346"/>
          <p:cNvSpPr txBox="1">
            <a:spLocks noGrp="1"/>
          </p:cNvSpPr>
          <p:nvPr>
            <p:ph type="ctrTitle" idx="4294967295"/>
          </p:nvPr>
        </p:nvSpPr>
        <p:spPr>
          <a:xfrm>
            <a:off x="3400100" y="1902136"/>
            <a:ext cx="5058000" cy="1268700"/>
          </a:xfrm>
          <a:prstGeom prst="rect">
            <a:avLst/>
          </a:prstGeom>
          <a:solidFill>
            <a:srgbClr val="F67031"/>
          </a:solidFill>
        </p:spPr>
        <p:txBody>
          <a:bodyPr wrap="square" lIns="91425" tIns="91425" rIns="91425" bIns="91425" anchor="ctr" anchorCtr="0">
            <a:noAutofit/>
          </a:bodyPr>
          <a:lstStyle/>
          <a:p>
            <a:pPr lvl="0"/>
            <a:r>
              <a:rPr lang="en-US" sz="1800" b="1" dirty="0"/>
              <a:t>Identify and involve variables </a:t>
            </a:r>
            <a:br>
              <a:rPr lang="en-US" sz="1800" b="1" dirty="0"/>
            </a:br>
            <a:r>
              <a:rPr lang="en-US" sz="1800" b="1" dirty="0"/>
              <a:t>relating marketing into analysis.</a:t>
            </a:r>
          </a:p>
        </p:txBody>
      </p:sp>
      <p:sp>
        <p:nvSpPr>
          <p:cNvPr id="347" name="Shape 347"/>
          <p:cNvSpPr txBox="1">
            <a:spLocks noGrp="1"/>
          </p:cNvSpPr>
          <p:nvPr>
            <p:ph type="ctrTitle" idx="4294967295"/>
          </p:nvPr>
        </p:nvSpPr>
        <p:spPr>
          <a:xfrm>
            <a:off x="3400100" y="3258327"/>
            <a:ext cx="5058000" cy="1268700"/>
          </a:xfrm>
          <a:prstGeom prst="rect">
            <a:avLst/>
          </a:prstGeom>
          <a:solidFill>
            <a:srgbClr val="ED0036"/>
          </a:solidFill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buClr>
                <a:schemeClr val="dk1"/>
              </a:buClr>
              <a:buSzPts val="1100"/>
            </a:pPr>
            <a:r>
              <a:rPr lang="en-US" sz="1800" b="1" dirty="0"/>
              <a:t>Further analyze how people </a:t>
            </a:r>
            <a:br>
              <a:rPr lang="en-US" sz="1800" b="1" dirty="0"/>
            </a:br>
            <a:r>
              <a:rPr lang="en-US" sz="1800" b="1" dirty="0"/>
              <a:t>decide on whether or not to </a:t>
            </a:r>
            <a:br>
              <a:rPr lang="en-US" sz="1800" b="1" dirty="0"/>
            </a:br>
            <a:r>
              <a:rPr lang="en-US" sz="1800" b="1" dirty="0"/>
              <a:t>watch a movie in theater .</a:t>
            </a:r>
          </a:p>
        </p:txBody>
      </p:sp>
      <p:sp>
        <p:nvSpPr>
          <p:cNvPr id="348" name="Shape 348"/>
          <p:cNvSpPr/>
          <p:nvPr/>
        </p:nvSpPr>
        <p:spPr>
          <a:xfrm>
            <a:off x="7479934" y="3539460"/>
            <a:ext cx="539172" cy="568452"/>
          </a:xfrm>
          <a:custGeom>
            <a:avLst/>
            <a:gdLst/>
            <a:ahLst/>
            <a:cxnLst/>
            <a:rect l="0" t="0" r="0" b="0"/>
            <a:pathLst>
              <a:path w="15247" h="16075" fill="none" extrusionOk="0">
                <a:moveTo>
                  <a:pt x="9401" y="10717"/>
                </a:moveTo>
                <a:lnTo>
                  <a:pt x="9401" y="10717"/>
                </a:lnTo>
                <a:lnTo>
                  <a:pt x="9085" y="10692"/>
                </a:lnTo>
                <a:lnTo>
                  <a:pt x="9085" y="9596"/>
                </a:lnTo>
                <a:lnTo>
                  <a:pt x="9085" y="9596"/>
                </a:lnTo>
                <a:lnTo>
                  <a:pt x="9401" y="9377"/>
                </a:lnTo>
                <a:lnTo>
                  <a:pt x="9718" y="9133"/>
                </a:lnTo>
                <a:lnTo>
                  <a:pt x="10010" y="8866"/>
                </a:lnTo>
                <a:lnTo>
                  <a:pt x="10302" y="8573"/>
                </a:lnTo>
                <a:lnTo>
                  <a:pt x="10546" y="8232"/>
                </a:lnTo>
                <a:lnTo>
                  <a:pt x="10765" y="7867"/>
                </a:lnTo>
                <a:lnTo>
                  <a:pt x="10984" y="7502"/>
                </a:lnTo>
                <a:lnTo>
                  <a:pt x="11155" y="7088"/>
                </a:lnTo>
                <a:lnTo>
                  <a:pt x="11155" y="7088"/>
                </a:lnTo>
                <a:lnTo>
                  <a:pt x="11228" y="7112"/>
                </a:lnTo>
                <a:lnTo>
                  <a:pt x="11228" y="7112"/>
                </a:lnTo>
                <a:lnTo>
                  <a:pt x="11374" y="7112"/>
                </a:lnTo>
                <a:lnTo>
                  <a:pt x="11496" y="7039"/>
                </a:lnTo>
                <a:lnTo>
                  <a:pt x="11617" y="6942"/>
                </a:lnTo>
                <a:lnTo>
                  <a:pt x="11715" y="6771"/>
                </a:lnTo>
                <a:lnTo>
                  <a:pt x="11812" y="6601"/>
                </a:lnTo>
                <a:lnTo>
                  <a:pt x="11910" y="6381"/>
                </a:lnTo>
                <a:lnTo>
                  <a:pt x="11958" y="6138"/>
                </a:lnTo>
                <a:lnTo>
                  <a:pt x="12007" y="5870"/>
                </a:lnTo>
                <a:lnTo>
                  <a:pt x="12007" y="5870"/>
                </a:lnTo>
                <a:lnTo>
                  <a:pt x="12031" y="5626"/>
                </a:lnTo>
                <a:lnTo>
                  <a:pt x="12007" y="5383"/>
                </a:lnTo>
                <a:lnTo>
                  <a:pt x="11983" y="5188"/>
                </a:lnTo>
                <a:lnTo>
                  <a:pt x="11934" y="4993"/>
                </a:lnTo>
                <a:lnTo>
                  <a:pt x="11885" y="4823"/>
                </a:lnTo>
                <a:lnTo>
                  <a:pt x="11812" y="4677"/>
                </a:lnTo>
                <a:lnTo>
                  <a:pt x="11715" y="4579"/>
                </a:lnTo>
                <a:lnTo>
                  <a:pt x="11593" y="4506"/>
                </a:lnTo>
                <a:lnTo>
                  <a:pt x="11593" y="4506"/>
                </a:lnTo>
                <a:lnTo>
                  <a:pt x="11666" y="4141"/>
                </a:lnTo>
                <a:lnTo>
                  <a:pt x="11690" y="3800"/>
                </a:lnTo>
                <a:lnTo>
                  <a:pt x="11690" y="3483"/>
                </a:lnTo>
                <a:lnTo>
                  <a:pt x="11690" y="3191"/>
                </a:lnTo>
                <a:lnTo>
                  <a:pt x="11666" y="2899"/>
                </a:lnTo>
                <a:lnTo>
                  <a:pt x="11617" y="2631"/>
                </a:lnTo>
                <a:lnTo>
                  <a:pt x="11544" y="2387"/>
                </a:lnTo>
                <a:lnTo>
                  <a:pt x="11471" y="2144"/>
                </a:lnTo>
                <a:lnTo>
                  <a:pt x="11374" y="1924"/>
                </a:lnTo>
                <a:lnTo>
                  <a:pt x="11276" y="1705"/>
                </a:lnTo>
                <a:lnTo>
                  <a:pt x="11155" y="1510"/>
                </a:lnTo>
                <a:lnTo>
                  <a:pt x="11009" y="1340"/>
                </a:lnTo>
                <a:lnTo>
                  <a:pt x="10862" y="1169"/>
                </a:lnTo>
                <a:lnTo>
                  <a:pt x="10716" y="1023"/>
                </a:lnTo>
                <a:lnTo>
                  <a:pt x="10400" y="755"/>
                </a:lnTo>
                <a:lnTo>
                  <a:pt x="10034" y="561"/>
                </a:lnTo>
                <a:lnTo>
                  <a:pt x="9669" y="366"/>
                </a:lnTo>
                <a:lnTo>
                  <a:pt x="9304" y="244"/>
                </a:lnTo>
                <a:lnTo>
                  <a:pt x="8938" y="146"/>
                </a:lnTo>
                <a:lnTo>
                  <a:pt x="8573" y="73"/>
                </a:lnTo>
                <a:lnTo>
                  <a:pt x="8232" y="25"/>
                </a:lnTo>
                <a:lnTo>
                  <a:pt x="7915" y="0"/>
                </a:lnTo>
                <a:lnTo>
                  <a:pt x="7623" y="0"/>
                </a:lnTo>
                <a:lnTo>
                  <a:pt x="7623" y="0"/>
                </a:lnTo>
                <a:lnTo>
                  <a:pt x="7282" y="25"/>
                </a:lnTo>
                <a:lnTo>
                  <a:pt x="6990" y="98"/>
                </a:lnTo>
                <a:lnTo>
                  <a:pt x="6746" y="171"/>
                </a:lnTo>
                <a:lnTo>
                  <a:pt x="6527" y="293"/>
                </a:lnTo>
                <a:lnTo>
                  <a:pt x="6332" y="390"/>
                </a:lnTo>
                <a:lnTo>
                  <a:pt x="6186" y="536"/>
                </a:lnTo>
                <a:lnTo>
                  <a:pt x="6040" y="658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943" y="780"/>
                </a:lnTo>
                <a:lnTo>
                  <a:pt x="5553" y="853"/>
                </a:lnTo>
                <a:lnTo>
                  <a:pt x="5188" y="975"/>
                </a:lnTo>
                <a:lnTo>
                  <a:pt x="4871" y="1145"/>
                </a:lnTo>
                <a:lnTo>
                  <a:pt x="4603" y="1316"/>
                </a:lnTo>
                <a:lnTo>
                  <a:pt x="4360" y="1535"/>
                </a:lnTo>
                <a:lnTo>
                  <a:pt x="4165" y="1754"/>
                </a:lnTo>
                <a:lnTo>
                  <a:pt x="4019" y="2022"/>
                </a:lnTo>
                <a:lnTo>
                  <a:pt x="3897" y="2290"/>
                </a:lnTo>
                <a:lnTo>
                  <a:pt x="3799" y="2558"/>
                </a:lnTo>
                <a:lnTo>
                  <a:pt x="3726" y="2826"/>
                </a:lnTo>
                <a:lnTo>
                  <a:pt x="3678" y="3118"/>
                </a:lnTo>
                <a:lnTo>
                  <a:pt x="3629" y="3410"/>
                </a:lnTo>
                <a:lnTo>
                  <a:pt x="3629" y="3702"/>
                </a:lnTo>
                <a:lnTo>
                  <a:pt x="3629" y="3970"/>
                </a:lnTo>
                <a:lnTo>
                  <a:pt x="3678" y="4482"/>
                </a:lnTo>
                <a:lnTo>
                  <a:pt x="3678" y="4482"/>
                </a:lnTo>
                <a:lnTo>
                  <a:pt x="3678" y="4506"/>
                </a:lnTo>
                <a:lnTo>
                  <a:pt x="3678" y="4506"/>
                </a:lnTo>
                <a:lnTo>
                  <a:pt x="3556" y="4555"/>
                </a:lnTo>
                <a:lnTo>
                  <a:pt x="3459" y="4652"/>
                </a:lnTo>
                <a:lnTo>
                  <a:pt x="3385" y="4798"/>
                </a:lnTo>
                <a:lnTo>
                  <a:pt x="3312" y="4969"/>
                </a:lnTo>
                <a:lnTo>
                  <a:pt x="3264" y="5164"/>
                </a:lnTo>
                <a:lnTo>
                  <a:pt x="3239" y="5383"/>
                </a:lnTo>
                <a:lnTo>
                  <a:pt x="3215" y="5626"/>
                </a:lnTo>
                <a:lnTo>
                  <a:pt x="3239" y="5870"/>
                </a:lnTo>
                <a:lnTo>
                  <a:pt x="3239" y="5870"/>
                </a:lnTo>
                <a:lnTo>
                  <a:pt x="3288" y="6138"/>
                </a:lnTo>
                <a:lnTo>
                  <a:pt x="3337" y="6381"/>
                </a:lnTo>
                <a:lnTo>
                  <a:pt x="3434" y="6601"/>
                </a:lnTo>
                <a:lnTo>
                  <a:pt x="3532" y="6771"/>
                </a:lnTo>
                <a:lnTo>
                  <a:pt x="3629" y="6942"/>
                </a:lnTo>
                <a:lnTo>
                  <a:pt x="3751" y="7039"/>
                </a:lnTo>
                <a:lnTo>
                  <a:pt x="3873" y="7112"/>
                </a:lnTo>
                <a:lnTo>
                  <a:pt x="4019" y="7112"/>
                </a:lnTo>
                <a:lnTo>
                  <a:pt x="4019" y="7112"/>
                </a:lnTo>
                <a:lnTo>
                  <a:pt x="4092" y="7088"/>
                </a:lnTo>
                <a:lnTo>
                  <a:pt x="4092" y="7088"/>
                </a:lnTo>
                <a:lnTo>
                  <a:pt x="4262" y="7502"/>
                </a:lnTo>
                <a:lnTo>
                  <a:pt x="4481" y="7867"/>
                </a:lnTo>
                <a:lnTo>
                  <a:pt x="4701" y="8232"/>
                </a:lnTo>
                <a:lnTo>
                  <a:pt x="4969" y="8573"/>
                </a:lnTo>
                <a:lnTo>
                  <a:pt x="5236" y="8866"/>
                </a:lnTo>
                <a:lnTo>
                  <a:pt x="5529" y="9133"/>
                </a:lnTo>
                <a:lnTo>
                  <a:pt x="5845" y="9377"/>
                </a:lnTo>
                <a:lnTo>
                  <a:pt x="6162" y="9596"/>
                </a:lnTo>
                <a:lnTo>
                  <a:pt x="6162" y="10668"/>
                </a:lnTo>
                <a:lnTo>
                  <a:pt x="6162" y="10668"/>
                </a:lnTo>
                <a:lnTo>
                  <a:pt x="5650" y="10717"/>
                </a:lnTo>
                <a:lnTo>
                  <a:pt x="5650" y="10717"/>
                </a:lnTo>
                <a:lnTo>
                  <a:pt x="5066" y="10814"/>
                </a:lnTo>
                <a:lnTo>
                  <a:pt x="4506" y="10936"/>
                </a:lnTo>
                <a:lnTo>
                  <a:pt x="3946" y="11058"/>
                </a:lnTo>
                <a:lnTo>
                  <a:pt x="3410" y="11228"/>
                </a:lnTo>
                <a:lnTo>
                  <a:pt x="2923" y="11423"/>
                </a:lnTo>
                <a:lnTo>
                  <a:pt x="2460" y="11642"/>
                </a:lnTo>
                <a:lnTo>
                  <a:pt x="2022" y="11886"/>
                </a:lnTo>
                <a:lnTo>
                  <a:pt x="1632" y="12153"/>
                </a:lnTo>
                <a:lnTo>
                  <a:pt x="1267" y="12421"/>
                </a:lnTo>
                <a:lnTo>
                  <a:pt x="950" y="12738"/>
                </a:lnTo>
                <a:lnTo>
                  <a:pt x="682" y="13079"/>
                </a:lnTo>
                <a:lnTo>
                  <a:pt x="439" y="13420"/>
                </a:lnTo>
                <a:lnTo>
                  <a:pt x="268" y="13810"/>
                </a:lnTo>
                <a:lnTo>
                  <a:pt x="122" y="14199"/>
                </a:lnTo>
                <a:lnTo>
                  <a:pt x="49" y="14638"/>
                </a:lnTo>
                <a:lnTo>
                  <a:pt x="0" y="15076"/>
                </a:lnTo>
                <a:lnTo>
                  <a:pt x="0" y="15076"/>
                </a:lnTo>
                <a:lnTo>
                  <a:pt x="49" y="15125"/>
                </a:lnTo>
                <a:lnTo>
                  <a:pt x="244" y="15222"/>
                </a:lnTo>
                <a:lnTo>
                  <a:pt x="414" y="15295"/>
                </a:lnTo>
                <a:lnTo>
                  <a:pt x="633" y="15393"/>
                </a:lnTo>
                <a:lnTo>
                  <a:pt x="901" y="15490"/>
                </a:lnTo>
                <a:lnTo>
                  <a:pt x="1267" y="15563"/>
                </a:lnTo>
                <a:lnTo>
                  <a:pt x="1705" y="15661"/>
                </a:lnTo>
                <a:lnTo>
                  <a:pt x="2216" y="15758"/>
                </a:lnTo>
                <a:lnTo>
                  <a:pt x="2825" y="15831"/>
                </a:lnTo>
                <a:lnTo>
                  <a:pt x="3556" y="15928"/>
                </a:lnTo>
                <a:lnTo>
                  <a:pt x="4384" y="15977"/>
                </a:lnTo>
                <a:lnTo>
                  <a:pt x="5309" y="16026"/>
                </a:lnTo>
                <a:lnTo>
                  <a:pt x="6381" y="16050"/>
                </a:lnTo>
                <a:lnTo>
                  <a:pt x="7599" y="16075"/>
                </a:lnTo>
                <a:lnTo>
                  <a:pt x="7599" y="16075"/>
                </a:lnTo>
                <a:lnTo>
                  <a:pt x="8792" y="16050"/>
                </a:lnTo>
                <a:lnTo>
                  <a:pt x="9864" y="16026"/>
                </a:lnTo>
                <a:lnTo>
                  <a:pt x="10814" y="15977"/>
                </a:lnTo>
                <a:lnTo>
                  <a:pt x="11642" y="15928"/>
                </a:lnTo>
                <a:lnTo>
                  <a:pt x="12372" y="15831"/>
                </a:lnTo>
                <a:lnTo>
                  <a:pt x="12981" y="15758"/>
                </a:lnTo>
                <a:lnTo>
                  <a:pt x="13517" y="15661"/>
                </a:lnTo>
                <a:lnTo>
                  <a:pt x="13955" y="15563"/>
                </a:lnTo>
                <a:lnTo>
                  <a:pt x="14321" y="15490"/>
                </a:lnTo>
                <a:lnTo>
                  <a:pt x="14613" y="15393"/>
                </a:lnTo>
                <a:lnTo>
                  <a:pt x="14832" y="15295"/>
                </a:lnTo>
                <a:lnTo>
                  <a:pt x="15003" y="15222"/>
                </a:lnTo>
                <a:lnTo>
                  <a:pt x="15173" y="15125"/>
                </a:lnTo>
                <a:lnTo>
                  <a:pt x="15246" y="15076"/>
                </a:lnTo>
                <a:lnTo>
                  <a:pt x="15246" y="15076"/>
                </a:lnTo>
                <a:lnTo>
                  <a:pt x="15198" y="14613"/>
                </a:lnTo>
                <a:lnTo>
                  <a:pt x="15125" y="14175"/>
                </a:lnTo>
                <a:lnTo>
                  <a:pt x="15003" y="13761"/>
                </a:lnTo>
                <a:lnTo>
                  <a:pt x="14832" y="13371"/>
                </a:lnTo>
                <a:lnTo>
                  <a:pt x="14589" y="13006"/>
                </a:lnTo>
                <a:lnTo>
                  <a:pt x="14321" y="12665"/>
                </a:lnTo>
                <a:lnTo>
                  <a:pt x="14004" y="12373"/>
                </a:lnTo>
                <a:lnTo>
                  <a:pt x="13639" y="12080"/>
                </a:lnTo>
                <a:lnTo>
                  <a:pt x="13249" y="11813"/>
                </a:lnTo>
                <a:lnTo>
                  <a:pt x="12811" y="11593"/>
                </a:lnTo>
                <a:lnTo>
                  <a:pt x="12324" y="11374"/>
                </a:lnTo>
                <a:lnTo>
                  <a:pt x="11812" y="11204"/>
                </a:lnTo>
                <a:lnTo>
                  <a:pt x="11252" y="11033"/>
                </a:lnTo>
                <a:lnTo>
                  <a:pt x="10668" y="10911"/>
                </a:lnTo>
                <a:lnTo>
                  <a:pt x="10034" y="10790"/>
                </a:lnTo>
                <a:lnTo>
                  <a:pt x="9401" y="10717"/>
                </a:lnTo>
                <a:lnTo>
                  <a:pt x="9401" y="10717"/>
                </a:lnTo>
                <a:close/>
              </a:path>
            </a:pathLst>
          </a:custGeom>
          <a:noFill/>
          <a:ln w="12175" cap="rnd" cmpd="sng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  <p:grpSp>
        <p:nvGrpSpPr>
          <p:cNvPr id="352" name="Shape 352"/>
          <p:cNvGrpSpPr/>
          <p:nvPr/>
        </p:nvGrpSpPr>
        <p:grpSpPr>
          <a:xfrm>
            <a:off x="7415332" y="940852"/>
            <a:ext cx="668351" cy="513322"/>
            <a:chOff x="568950" y="3686775"/>
            <a:chExt cx="472500" cy="362900"/>
          </a:xfrm>
        </p:grpSpPr>
        <p:sp>
          <p:nvSpPr>
            <p:cNvPr id="353" name="Shape 353"/>
            <p:cNvSpPr/>
            <p:nvPr/>
          </p:nvSpPr>
          <p:spPr>
            <a:xfrm>
              <a:off x="568950" y="3686775"/>
              <a:ext cx="472500" cy="362900"/>
            </a:xfrm>
            <a:custGeom>
              <a:avLst/>
              <a:gdLst/>
              <a:ahLst/>
              <a:cxnLst/>
              <a:rect l="0" t="0" r="0" b="0"/>
              <a:pathLst>
                <a:path w="18900" h="14516" fill="none" extrusionOk="0">
                  <a:moveTo>
                    <a:pt x="18900" y="7989"/>
                  </a:moveTo>
                  <a:lnTo>
                    <a:pt x="18900" y="7989"/>
                  </a:lnTo>
                  <a:lnTo>
                    <a:pt x="18705" y="8111"/>
                  </a:lnTo>
                  <a:lnTo>
                    <a:pt x="18510" y="8184"/>
                  </a:lnTo>
                  <a:lnTo>
                    <a:pt x="18291" y="8232"/>
                  </a:lnTo>
                  <a:lnTo>
                    <a:pt x="18072" y="8232"/>
                  </a:lnTo>
                  <a:lnTo>
                    <a:pt x="17852" y="8184"/>
                  </a:lnTo>
                  <a:lnTo>
                    <a:pt x="17658" y="8111"/>
                  </a:lnTo>
                  <a:lnTo>
                    <a:pt x="17487" y="8013"/>
                  </a:lnTo>
                  <a:lnTo>
                    <a:pt x="17341" y="7891"/>
                  </a:lnTo>
                  <a:lnTo>
                    <a:pt x="17341" y="7891"/>
                  </a:lnTo>
                  <a:lnTo>
                    <a:pt x="17243" y="7745"/>
                  </a:lnTo>
                  <a:lnTo>
                    <a:pt x="17170" y="7575"/>
                  </a:lnTo>
                  <a:lnTo>
                    <a:pt x="17170" y="7404"/>
                  </a:lnTo>
                  <a:lnTo>
                    <a:pt x="17195" y="7234"/>
                  </a:lnTo>
                  <a:lnTo>
                    <a:pt x="17243" y="7088"/>
                  </a:lnTo>
                  <a:lnTo>
                    <a:pt x="17341" y="6942"/>
                  </a:lnTo>
                  <a:lnTo>
                    <a:pt x="17487" y="6844"/>
                  </a:lnTo>
                  <a:lnTo>
                    <a:pt x="17658" y="6795"/>
                  </a:lnTo>
                  <a:lnTo>
                    <a:pt x="17658" y="6795"/>
                  </a:lnTo>
                  <a:lnTo>
                    <a:pt x="17755" y="6771"/>
                  </a:lnTo>
                  <a:lnTo>
                    <a:pt x="17828" y="6771"/>
                  </a:lnTo>
                  <a:lnTo>
                    <a:pt x="17901" y="6795"/>
                  </a:lnTo>
                  <a:lnTo>
                    <a:pt x="17974" y="6820"/>
                  </a:lnTo>
                  <a:lnTo>
                    <a:pt x="18023" y="6869"/>
                  </a:lnTo>
                  <a:lnTo>
                    <a:pt x="18047" y="6917"/>
                  </a:lnTo>
                  <a:lnTo>
                    <a:pt x="18096" y="7063"/>
                  </a:lnTo>
                  <a:lnTo>
                    <a:pt x="18072" y="7210"/>
                  </a:lnTo>
                  <a:lnTo>
                    <a:pt x="18023" y="7356"/>
                  </a:lnTo>
                  <a:lnTo>
                    <a:pt x="17950" y="7477"/>
                  </a:lnTo>
                  <a:lnTo>
                    <a:pt x="17828" y="7599"/>
                  </a:lnTo>
                  <a:lnTo>
                    <a:pt x="17828" y="7599"/>
                  </a:lnTo>
                  <a:lnTo>
                    <a:pt x="17633" y="7697"/>
                  </a:lnTo>
                  <a:lnTo>
                    <a:pt x="17438" y="7770"/>
                  </a:lnTo>
                  <a:lnTo>
                    <a:pt x="17219" y="7794"/>
                  </a:lnTo>
                  <a:lnTo>
                    <a:pt x="17000" y="7794"/>
                  </a:lnTo>
                  <a:lnTo>
                    <a:pt x="17000" y="7794"/>
                  </a:lnTo>
                  <a:lnTo>
                    <a:pt x="16878" y="7794"/>
                  </a:lnTo>
                  <a:lnTo>
                    <a:pt x="16781" y="7770"/>
                  </a:lnTo>
                  <a:lnTo>
                    <a:pt x="16708" y="7745"/>
                  </a:lnTo>
                  <a:lnTo>
                    <a:pt x="16635" y="7697"/>
                  </a:lnTo>
                  <a:lnTo>
                    <a:pt x="16586" y="7648"/>
                  </a:lnTo>
                  <a:lnTo>
                    <a:pt x="16562" y="7550"/>
                  </a:lnTo>
                  <a:lnTo>
                    <a:pt x="16537" y="7331"/>
                  </a:lnTo>
                  <a:lnTo>
                    <a:pt x="16537" y="7331"/>
                  </a:lnTo>
                  <a:lnTo>
                    <a:pt x="16513" y="7015"/>
                  </a:lnTo>
                  <a:lnTo>
                    <a:pt x="16488" y="6698"/>
                  </a:lnTo>
                  <a:lnTo>
                    <a:pt x="16440" y="6381"/>
                  </a:lnTo>
                  <a:lnTo>
                    <a:pt x="16367" y="6065"/>
                  </a:lnTo>
                  <a:lnTo>
                    <a:pt x="16269" y="5748"/>
                  </a:lnTo>
                  <a:lnTo>
                    <a:pt x="16172" y="5456"/>
                  </a:lnTo>
                  <a:lnTo>
                    <a:pt x="16050" y="5164"/>
                  </a:lnTo>
                  <a:lnTo>
                    <a:pt x="15904" y="4871"/>
                  </a:lnTo>
                  <a:lnTo>
                    <a:pt x="15758" y="4604"/>
                  </a:lnTo>
                  <a:lnTo>
                    <a:pt x="15587" y="4311"/>
                  </a:lnTo>
                  <a:lnTo>
                    <a:pt x="15393" y="4068"/>
                  </a:lnTo>
                  <a:lnTo>
                    <a:pt x="15198" y="3800"/>
                  </a:lnTo>
                  <a:lnTo>
                    <a:pt x="14978" y="3556"/>
                  </a:lnTo>
                  <a:lnTo>
                    <a:pt x="14759" y="3313"/>
                  </a:lnTo>
                  <a:lnTo>
                    <a:pt x="14516" y="3094"/>
                  </a:lnTo>
                  <a:lnTo>
                    <a:pt x="14272" y="2874"/>
                  </a:lnTo>
                  <a:lnTo>
                    <a:pt x="14004" y="2655"/>
                  </a:lnTo>
                  <a:lnTo>
                    <a:pt x="13712" y="2460"/>
                  </a:lnTo>
                  <a:lnTo>
                    <a:pt x="13420" y="2265"/>
                  </a:lnTo>
                  <a:lnTo>
                    <a:pt x="13128" y="2095"/>
                  </a:lnTo>
                  <a:lnTo>
                    <a:pt x="12811" y="1924"/>
                  </a:lnTo>
                  <a:lnTo>
                    <a:pt x="12494" y="1778"/>
                  </a:lnTo>
                  <a:lnTo>
                    <a:pt x="12178" y="1632"/>
                  </a:lnTo>
                  <a:lnTo>
                    <a:pt x="11837" y="1510"/>
                  </a:lnTo>
                  <a:lnTo>
                    <a:pt x="11496" y="1389"/>
                  </a:lnTo>
                  <a:lnTo>
                    <a:pt x="11130" y="1291"/>
                  </a:lnTo>
                  <a:lnTo>
                    <a:pt x="10765" y="1218"/>
                  </a:lnTo>
                  <a:lnTo>
                    <a:pt x="10400" y="1145"/>
                  </a:lnTo>
                  <a:lnTo>
                    <a:pt x="10034" y="1096"/>
                  </a:lnTo>
                  <a:lnTo>
                    <a:pt x="9645" y="1048"/>
                  </a:lnTo>
                  <a:lnTo>
                    <a:pt x="9255" y="1023"/>
                  </a:lnTo>
                  <a:lnTo>
                    <a:pt x="8865" y="1023"/>
                  </a:lnTo>
                  <a:lnTo>
                    <a:pt x="8865" y="1023"/>
                  </a:lnTo>
                  <a:lnTo>
                    <a:pt x="8330" y="1023"/>
                  </a:lnTo>
                  <a:lnTo>
                    <a:pt x="7794" y="1072"/>
                  </a:lnTo>
                  <a:lnTo>
                    <a:pt x="7258" y="1145"/>
                  </a:lnTo>
                  <a:lnTo>
                    <a:pt x="6747" y="1267"/>
                  </a:lnTo>
                  <a:lnTo>
                    <a:pt x="6747" y="1267"/>
                  </a:lnTo>
                  <a:lnTo>
                    <a:pt x="6600" y="1048"/>
                  </a:lnTo>
                  <a:lnTo>
                    <a:pt x="6454" y="877"/>
                  </a:lnTo>
                  <a:lnTo>
                    <a:pt x="6284" y="707"/>
                  </a:lnTo>
                  <a:lnTo>
                    <a:pt x="6138" y="561"/>
                  </a:lnTo>
                  <a:lnTo>
                    <a:pt x="5967" y="439"/>
                  </a:lnTo>
                  <a:lnTo>
                    <a:pt x="5821" y="341"/>
                  </a:lnTo>
                  <a:lnTo>
                    <a:pt x="5504" y="195"/>
                  </a:lnTo>
                  <a:lnTo>
                    <a:pt x="5237" y="98"/>
                  </a:lnTo>
                  <a:lnTo>
                    <a:pt x="5017" y="49"/>
                  </a:lnTo>
                  <a:lnTo>
                    <a:pt x="4822" y="0"/>
                  </a:lnTo>
                  <a:lnTo>
                    <a:pt x="4822" y="0"/>
                  </a:lnTo>
                  <a:lnTo>
                    <a:pt x="4725" y="195"/>
                  </a:lnTo>
                  <a:lnTo>
                    <a:pt x="4628" y="390"/>
                  </a:lnTo>
                  <a:lnTo>
                    <a:pt x="4530" y="682"/>
                  </a:lnTo>
                  <a:lnTo>
                    <a:pt x="4433" y="999"/>
                  </a:lnTo>
                  <a:lnTo>
                    <a:pt x="4384" y="1389"/>
                  </a:lnTo>
                  <a:lnTo>
                    <a:pt x="4360" y="1778"/>
                  </a:lnTo>
                  <a:lnTo>
                    <a:pt x="4360" y="1998"/>
                  </a:lnTo>
                  <a:lnTo>
                    <a:pt x="4408" y="2217"/>
                  </a:lnTo>
                  <a:lnTo>
                    <a:pt x="4408" y="2217"/>
                  </a:lnTo>
                  <a:lnTo>
                    <a:pt x="4067" y="2436"/>
                  </a:lnTo>
                  <a:lnTo>
                    <a:pt x="3678" y="2728"/>
                  </a:lnTo>
                  <a:lnTo>
                    <a:pt x="3264" y="3142"/>
                  </a:lnTo>
                  <a:lnTo>
                    <a:pt x="2825" y="3605"/>
                  </a:lnTo>
                  <a:lnTo>
                    <a:pt x="2411" y="4116"/>
                  </a:lnTo>
                  <a:lnTo>
                    <a:pt x="2022" y="4652"/>
                  </a:lnTo>
                  <a:lnTo>
                    <a:pt x="1851" y="4945"/>
                  </a:lnTo>
                  <a:lnTo>
                    <a:pt x="1705" y="5237"/>
                  </a:lnTo>
                  <a:lnTo>
                    <a:pt x="1559" y="5529"/>
                  </a:lnTo>
                  <a:lnTo>
                    <a:pt x="1461" y="5797"/>
                  </a:lnTo>
                  <a:lnTo>
                    <a:pt x="560" y="5797"/>
                  </a:lnTo>
                  <a:lnTo>
                    <a:pt x="560" y="5797"/>
                  </a:lnTo>
                  <a:lnTo>
                    <a:pt x="463" y="5821"/>
                  </a:lnTo>
                  <a:lnTo>
                    <a:pt x="341" y="5846"/>
                  </a:lnTo>
                  <a:lnTo>
                    <a:pt x="244" y="5894"/>
                  </a:lnTo>
                  <a:lnTo>
                    <a:pt x="171" y="5967"/>
                  </a:lnTo>
                  <a:lnTo>
                    <a:pt x="98" y="6040"/>
                  </a:lnTo>
                  <a:lnTo>
                    <a:pt x="49" y="6138"/>
                  </a:lnTo>
                  <a:lnTo>
                    <a:pt x="25" y="6260"/>
                  </a:lnTo>
                  <a:lnTo>
                    <a:pt x="0" y="6357"/>
                  </a:lnTo>
                  <a:lnTo>
                    <a:pt x="0" y="8598"/>
                  </a:lnTo>
                  <a:lnTo>
                    <a:pt x="0" y="8598"/>
                  </a:lnTo>
                  <a:lnTo>
                    <a:pt x="25" y="8720"/>
                  </a:lnTo>
                  <a:lnTo>
                    <a:pt x="49" y="8817"/>
                  </a:lnTo>
                  <a:lnTo>
                    <a:pt x="98" y="8914"/>
                  </a:lnTo>
                  <a:lnTo>
                    <a:pt x="171" y="8987"/>
                  </a:lnTo>
                  <a:lnTo>
                    <a:pt x="244" y="9060"/>
                  </a:lnTo>
                  <a:lnTo>
                    <a:pt x="341" y="9109"/>
                  </a:lnTo>
                  <a:lnTo>
                    <a:pt x="463" y="9158"/>
                  </a:lnTo>
                  <a:lnTo>
                    <a:pt x="560" y="9158"/>
                  </a:lnTo>
                  <a:lnTo>
                    <a:pt x="1510" y="9158"/>
                  </a:lnTo>
                  <a:lnTo>
                    <a:pt x="1510" y="9158"/>
                  </a:lnTo>
                  <a:lnTo>
                    <a:pt x="1583" y="9353"/>
                  </a:lnTo>
                  <a:lnTo>
                    <a:pt x="1681" y="9572"/>
                  </a:lnTo>
                  <a:lnTo>
                    <a:pt x="1924" y="9986"/>
                  </a:lnTo>
                  <a:lnTo>
                    <a:pt x="2216" y="10376"/>
                  </a:lnTo>
                  <a:lnTo>
                    <a:pt x="2582" y="10765"/>
                  </a:lnTo>
                  <a:lnTo>
                    <a:pt x="2972" y="11131"/>
                  </a:lnTo>
                  <a:lnTo>
                    <a:pt x="3410" y="11472"/>
                  </a:lnTo>
                  <a:lnTo>
                    <a:pt x="3897" y="11788"/>
                  </a:lnTo>
                  <a:lnTo>
                    <a:pt x="4408" y="12032"/>
                  </a:lnTo>
                  <a:lnTo>
                    <a:pt x="4408" y="14516"/>
                  </a:lnTo>
                  <a:lnTo>
                    <a:pt x="5090" y="14516"/>
                  </a:lnTo>
                  <a:lnTo>
                    <a:pt x="6308" y="12860"/>
                  </a:lnTo>
                  <a:lnTo>
                    <a:pt x="6308" y="12860"/>
                  </a:lnTo>
                  <a:lnTo>
                    <a:pt x="6917" y="13030"/>
                  </a:lnTo>
                  <a:lnTo>
                    <a:pt x="7550" y="13128"/>
                  </a:lnTo>
                  <a:lnTo>
                    <a:pt x="8208" y="13201"/>
                  </a:lnTo>
                  <a:lnTo>
                    <a:pt x="8865" y="13225"/>
                  </a:lnTo>
                  <a:lnTo>
                    <a:pt x="8865" y="13225"/>
                  </a:lnTo>
                  <a:lnTo>
                    <a:pt x="9523" y="13201"/>
                  </a:lnTo>
                  <a:lnTo>
                    <a:pt x="10181" y="13128"/>
                  </a:lnTo>
                  <a:lnTo>
                    <a:pt x="10814" y="13030"/>
                  </a:lnTo>
                  <a:lnTo>
                    <a:pt x="11423" y="12860"/>
                  </a:lnTo>
                  <a:lnTo>
                    <a:pt x="12592" y="14516"/>
                  </a:lnTo>
                  <a:lnTo>
                    <a:pt x="13347" y="14516"/>
                  </a:lnTo>
                  <a:lnTo>
                    <a:pt x="13347" y="12032"/>
                  </a:lnTo>
                  <a:lnTo>
                    <a:pt x="13347" y="12032"/>
                  </a:lnTo>
                  <a:lnTo>
                    <a:pt x="13688" y="11886"/>
                  </a:lnTo>
                  <a:lnTo>
                    <a:pt x="14004" y="11715"/>
                  </a:lnTo>
                  <a:lnTo>
                    <a:pt x="14297" y="11545"/>
                  </a:lnTo>
                  <a:lnTo>
                    <a:pt x="14589" y="11350"/>
                  </a:lnTo>
                  <a:lnTo>
                    <a:pt x="14857" y="11131"/>
                  </a:lnTo>
                  <a:lnTo>
                    <a:pt x="15100" y="10911"/>
                  </a:lnTo>
                  <a:lnTo>
                    <a:pt x="15344" y="10668"/>
                  </a:lnTo>
                  <a:lnTo>
                    <a:pt x="15563" y="10400"/>
                  </a:lnTo>
                  <a:lnTo>
                    <a:pt x="15733" y="10132"/>
                  </a:lnTo>
                  <a:lnTo>
                    <a:pt x="15904" y="9864"/>
                  </a:lnTo>
                  <a:lnTo>
                    <a:pt x="16074" y="9572"/>
                  </a:lnTo>
                  <a:lnTo>
                    <a:pt x="16196" y="9255"/>
                  </a:lnTo>
                  <a:lnTo>
                    <a:pt x="16318" y="8939"/>
                  </a:lnTo>
                  <a:lnTo>
                    <a:pt x="16391" y="8598"/>
                  </a:lnTo>
                  <a:lnTo>
                    <a:pt x="16464" y="8257"/>
                  </a:lnTo>
                  <a:lnTo>
                    <a:pt x="16513" y="7916"/>
                  </a:lnTo>
                  <a:lnTo>
                    <a:pt x="16513" y="7916"/>
                  </a:lnTo>
                  <a:lnTo>
                    <a:pt x="16513" y="7599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4" name="Shape 354"/>
            <p:cNvSpPr/>
            <p:nvPr/>
          </p:nvSpPr>
          <p:spPr>
            <a:xfrm>
              <a:off x="645650" y="3820725"/>
              <a:ext cx="34125" cy="34125"/>
            </a:xfrm>
            <a:custGeom>
              <a:avLst/>
              <a:gdLst/>
              <a:ahLst/>
              <a:cxnLst/>
              <a:rect l="0" t="0" r="0" b="0"/>
              <a:pathLst>
                <a:path w="1365" h="1365" fill="none" extrusionOk="0">
                  <a:moveTo>
                    <a:pt x="683" y="1364"/>
                  </a:moveTo>
                  <a:lnTo>
                    <a:pt x="683" y="1364"/>
                  </a:lnTo>
                  <a:lnTo>
                    <a:pt x="537" y="1340"/>
                  </a:lnTo>
                  <a:lnTo>
                    <a:pt x="415" y="1316"/>
                  </a:lnTo>
                  <a:lnTo>
                    <a:pt x="293" y="1243"/>
                  </a:lnTo>
                  <a:lnTo>
                    <a:pt x="196" y="1170"/>
                  </a:lnTo>
                  <a:lnTo>
                    <a:pt x="123" y="1072"/>
                  </a:lnTo>
                  <a:lnTo>
                    <a:pt x="50" y="950"/>
                  </a:lnTo>
                  <a:lnTo>
                    <a:pt x="25" y="829"/>
                  </a:lnTo>
                  <a:lnTo>
                    <a:pt x="1" y="682"/>
                  </a:lnTo>
                  <a:lnTo>
                    <a:pt x="1" y="682"/>
                  </a:lnTo>
                  <a:lnTo>
                    <a:pt x="25" y="536"/>
                  </a:lnTo>
                  <a:lnTo>
                    <a:pt x="50" y="415"/>
                  </a:lnTo>
                  <a:lnTo>
                    <a:pt x="123" y="317"/>
                  </a:lnTo>
                  <a:lnTo>
                    <a:pt x="196" y="195"/>
                  </a:lnTo>
                  <a:lnTo>
                    <a:pt x="293" y="122"/>
                  </a:lnTo>
                  <a:lnTo>
                    <a:pt x="415" y="74"/>
                  </a:lnTo>
                  <a:lnTo>
                    <a:pt x="537" y="25"/>
                  </a:lnTo>
                  <a:lnTo>
                    <a:pt x="683" y="1"/>
                  </a:lnTo>
                  <a:lnTo>
                    <a:pt x="683" y="1"/>
                  </a:lnTo>
                  <a:lnTo>
                    <a:pt x="805" y="25"/>
                  </a:lnTo>
                  <a:lnTo>
                    <a:pt x="951" y="74"/>
                  </a:lnTo>
                  <a:lnTo>
                    <a:pt x="1048" y="122"/>
                  </a:lnTo>
                  <a:lnTo>
                    <a:pt x="1170" y="195"/>
                  </a:lnTo>
                  <a:lnTo>
                    <a:pt x="1243" y="317"/>
                  </a:lnTo>
                  <a:lnTo>
                    <a:pt x="1292" y="415"/>
                  </a:lnTo>
                  <a:lnTo>
                    <a:pt x="1340" y="536"/>
                  </a:lnTo>
                  <a:lnTo>
                    <a:pt x="1365" y="682"/>
                  </a:lnTo>
                  <a:lnTo>
                    <a:pt x="1365" y="682"/>
                  </a:lnTo>
                  <a:lnTo>
                    <a:pt x="1340" y="829"/>
                  </a:lnTo>
                  <a:lnTo>
                    <a:pt x="1292" y="950"/>
                  </a:lnTo>
                  <a:lnTo>
                    <a:pt x="1243" y="1072"/>
                  </a:lnTo>
                  <a:lnTo>
                    <a:pt x="1170" y="1170"/>
                  </a:lnTo>
                  <a:lnTo>
                    <a:pt x="1048" y="1243"/>
                  </a:lnTo>
                  <a:lnTo>
                    <a:pt x="951" y="1316"/>
                  </a:lnTo>
                  <a:lnTo>
                    <a:pt x="805" y="1340"/>
                  </a:lnTo>
                  <a:lnTo>
                    <a:pt x="683" y="1364"/>
                  </a:lnTo>
                  <a:lnTo>
                    <a:pt x="683" y="136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55" name="Shape 355"/>
            <p:cNvSpPr/>
            <p:nvPr/>
          </p:nvSpPr>
          <p:spPr>
            <a:xfrm>
              <a:off x="747950" y="3753750"/>
              <a:ext cx="85275" cy="12200"/>
            </a:xfrm>
            <a:custGeom>
              <a:avLst/>
              <a:gdLst/>
              <a:ahLst/>
              <a:cxnLst/>
              <a:rect l="0" t="0" r="0" b="0"/>
              <a:pathLst>
                <a:path w="3411" h="488" fill="none" extrusionOk="0">
                  <a:moveTo>
                    <a:pt x="3410" y="488"/>
                  </a:moveTo>
                  <a:lnTo>
                    <a:pt x="3410" y="488"/>
                  </a:lnTo>
                  <a:lnTo>
                    <a:pt x="3215" y="366"/>
                  </a:lnTo>
                  <a:lnTo>
                    <a:pt x="3021" y="268"/>
                  </a:lnTo>
                  <a:lnTo>
                    <a:pt x="2826" y="195"/>
                  </a:lnTo>
                  <a:lnTo>
                    <a:pt x="2607" y="122"/>
                  </a:lnTo>
                  <a:lnTo>
                    <a:pt x="2387" y="74"/>
                  </a:lnTo>
                  <a:lnTo>
                    <a:pt x="2168" y="25"/>
                  </a:lnTo>
                  <a:lnTo>
                    <a:pt x="1925" y="0"/>
                  </a:lnTo>
                  <a:lnTo>
                    <a:pt x="1705" y="0"/>
                  </a:lnTo>
                  <a:lnTo>
                    <a:pt x="1462" y="0"/>
                  </a:lnTo>
                  <a:lnTo>
                    <a:pt x="1243" y="25"/>
                  </a:lnTo>
                  <a:lnTo>
                    <a:pt x="1023" y="74"/>
                  </a:lnTo>
                  <a:lnTo>
                    <a:pt x="804" y="122"/>
                  </a:lnTo>
                  <a:lnTo>
                    <a:pt x="585" y="195"/>
                  </a:lnTo>
                  <a:lnTo>
                    <a:pt x="366" y="268"/>
                  </a:lnTo>
                  <a:lnTo>
                    <a:pt x="171" y="366"/>
                  </a:lnTo>
                  <a:lnTo>
                    <a:pt x="1" y="488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5" name="Shape 678">
            <a:extLst>
              <a:ext uri="{FF2B5EF4-FFF2-40B4-BE49-F238E27FC236}">
                <a16:creationId xmlns:a16="http://schemas.microsoft.com/office/drawing/2014/main" id="{A677BEAD-5506-46C7-A6C1-E61F4F2F127B}"/>
              </a:ext>
            </a:extLst>
          </p:cNvPr>
          <p:cNvGrpSpPr/>
          <p:nvPr/>
        </p:nvGrpSpPr>
        <p:grpSpPr>
          <a:xfrm>
            <a:off x="7333897" y="2275028"/>
            <a:ext cx="669259" cy="522916"/>
            <a:chOff x="1923075" y="3694075"/>
            <a:chExt cx="437200" cy="341600"/>
          </a:xfrm>
        </p:grpSpPr>
        <p:sp>
          <p:nvSpPr>
            <p:cNvPr id="16" name="Shape 679">
              <a:extLst>
                <a:ext uri="{FF2B5EF4-FFF2-40B4-BE49-F238E27FC236}">
                  <a16:creationId xmlns:a16="http://schemas.microsoft.com/office/drawing/2014/main" id="{69D1EA73-BF62-458B-B8B9-6B295A2D22F1}"/>
                </a:ext>
              </a:extLst>
            </p:cNvPr>
            <p:cNvSpPr/>
            <p:nvPr/>
          </p:nvSpPr>
          <p:spPr>
            <a:xfrm>
              <a:off x="22476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3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3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680">
              <a:extLst>
                <a:ext uri="{FF2B5EF4-FFF2-40B4-BE49-F238E27FC236}">
                  <a16:creationId xmlns:a16="http://schemas.microsoft.com/office/drawing/2014/main" id="{F93B4119-2081-429F-BCEF-8F39720403BC}"/>
                </a:ext>
              </a:extLst>
            </p:cNvPr>
            <p:cNvSpPr/>
            <p:nvPr/>
          </p:nvSpPr>
          <p:spPr>
            <a:xfrm>
              <a:off x="2035100" y="3983300"/>
              <a:ext cx="52400" cy="52375"/>
            </a:xfrm>
            <a:custGeom>
              <a:avLst/>
              <a:gdLst/>
              <a:ahLst/>
              <a:cxnLst/>
              <a:rect l="0" t="0" r="0" b="0"/>
              <a:pathLst>
                <a:path w="2096" h="2095" fill="none" extrusionOk="0">
                  <a:moveTo>
                    <a:pt x="1" y="1048"/>
                  </a:moveTo>
                  <a:lnTo>
                    <a:pt x="1" y="1048"/>
                  </a:lnTo>
                  <a:lnTo>
                    <a:pt x="25" y="828"/>
                  </a:lnTo>
                  <a:lnTo>
                    <a:pt x="74" y="634"/>
                  </a:lnTo>
                  <a:lnTo>
                    <a:pt x="171" y="439"/>
                  </a:lnTo>
                  <a:lnTo>
                    <a:pt x="317" y="293"/>
                  </a:lnTo>
                  <a:lnTo>
                    <a:pt x="464" y="171"/>
                  </a:lnTo>
                  <a:lnTo>
                    <a:pt x="634" y="73"/>
                  </a:lnTo>
                  <a:lnTo>
                    <a:pt x="829" y="0"/>
                  </a:lnTo>
                  <a:lnTo>
                    <a:pt x="1048" y="0"/>
                  </a:lnTo>
                  <a:lnTo>
                    <a:pt x="1048" y="0"/>
                  </a:lnTo>
                  <a:lnTo>
                    <a:pt x="1267" y="0"/>
                  </a:lnTo>
                  <a:lnTo>
                    <a:pt x="1462" y="73"/>
                  </a:lnTo>
                  <a:lnTo>
                    <a:pt x="1633" y="171"/>
                  </a:lnTo>
                  <a:lnTo>
                    <a:pt x="1779" y="293"/>
                  </a:lnTo>
                  <a:lnTo>
                    <a:pt x="1925" y="439"/>
                  </a:lnTo>
                  <a:lnTo>
                    <a:pt x="2022" y="634"/>
                  </a:lnTo>
                  <a:lnTo>
                    <a:pt x="2071" y="828"/>
                  </a:lnTo>
                  <a:lnTo>
                    <a:pt x="2095" y="1048"/>
                  </a:lnTo>
                  <a:lnTo>
                    <a:pt x="2095" y="1048"/>
                  </a:lnTo>
                  <a:lnTo>
                    <a:pt x="2071" y="1242"/>
                  </a:lnTo>
                  <a:lnTo>
                    <a:pt x="2022" y="1437"/>
                  </a:lnTo>
                  <a:lnTo>
                    <a:pt x="1925" y="1632"/>
                  </a:lnTo>
                  <a:lnTo>
                    <a:pt x="1779" y="1778"/>
                  </a:lnTo>
                  <a:lnTo>
                    <a:pt x="1633" y="1900"/>
                  </a:lnTo>
                  <a:lnTo>
                    <a:pt x="1462" y="1997"/>
                  </a:lnTo>
                  <a:lnTo>
                    <a:pt x="1267" y="2070"/>
                  </a:lnTo>
                  <a:lnTo>
                    <a:pt x="1048" y="2095"/>
                  </a:lnTo>
                  <a:lnTo>
                    <a:pt x="1048" y="2095"/>
                  </a:lnTo>
                  <a:lnTo>
                    <a:pt x="829" y="2070"/>
                  </a:lnTo>
                  <a:lnTo>
                    <a:pt x="634" y="1997"/>
                  </a:lnTo>
                  <a:lnTo>
                    <a:pt x="464" y="1900"/>
                  </a:lnTo>
                  <a:lnTo>
                    <a:pt x="317" y="1778"/>
                  </a:lnTo>
                  <a:lnTo>
                    <a:pt x="171" y="1632"/>
                  </a:lnTo>
                  <a:lnTo>
                    <a:pt x="74" y="1437"/>
                  </a:lnTo>
                  <a:lnTo>
                    <a:pt x="25" y="1242"/>
                  </a:lnTo>
                  <a:lnTo>
                    <a:pt x="1" y="1048"/>
                  </a:lnTo>
                  <a:lnTo>
                    <a:pt x="1" y="1048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681">
              <a:extLst>
                <a:ext uri="{FF2B5EF4-FFF2-40B4-BE49-F238E27FC236}">
                  <a16:creationId xmlns:a16="http://schemas.microsoft.com/office/drawing/2014/main" id="{14F8C8C9-71B7-4FBA-B9AF-F03073B1E901}"/>
                </a:ext>
              </a:extLst>
            </p:cNvPr>
            <p:cNvSpPr/>
            <p:nvPr/>
          </p:nvSpPr>
          <p:spPr>
            <a:xfrm>
              <a:off x="1923075" y="3694075"/>
              <a:ext cx="437200" cy="280100"/>
            </a:xfrm>
            <a:custGeom>
              <a:avLst/>
              <a:gdLst/>
              <a:ahLst/>
              <a:cxnLst/>
              <a:rect l="0" t="0" r="0" b="0"/>
              <a:pathLst>
                <a:path w="17488" h="11204" fill="none" extrusionOk="0">
                  <a:moveTo>
                    <a:pt x="14516" y="10912"/>
                  </a:moveTo>
                  <a:lnTo>
                    <a:pt x="5675" y="10912"/>
                  </a:lnTo>
                  <a:lnTo>
                    <a:pt x="6089" y="9889"/>
                  </a:lnTo>
                  <a:lnTo>
                    <a:pt x="6089" y="9889"/>
                  </a:lnTo>
                  <a:lnTo>
                    <a:pt x="6235" y="9913"/>
                  </a:lnTo>
                  <a:lnTo>
                    <a:pt x="6406" y="9913"/>
                  </a:lnTo>
                  <a:lnTo>
                    <a:pt x="13810" y="9231"/>
                  </a:lnTo>
                  <a:lnTo>
                    <a:pt x="13810" y="9231"/>
                  </a:lnTo>
                  <a:lnTo>
                    <a:pt x="13980" y="9207"/>
                  </a:lnTo>
                  <a:lnTo>
                    <a:pt x="14151" y="9134"/>
                  </a:lnTo>
                  <a:lnTo>
                    <a:pt x="14297" y="9061"/>
                  </a:lnTo>
                  <a:lnTo>
                    <a:pt x="14467" y="8963"/>
                  </a:lnTo>
                  <a:lnTo>
                    <a:pt x="14614" y="8866"/>
                  </a:lnTo>
                  <a:lnTo>
                    <a:pt x="14735" y="8744"/>
                  </a:lnTo>
                  <a:lnTo>
                    <a:pt x="14833" y="8598"/>
                  </a:lnTo>
                  <a:lnTo>
                    <a:pt x="14930" y="8452"/>
                  </a:lnTo>
                  <a:lnTo>
                    <a:pt x="17414" y="3142"/>
                  </a:lnTo>
                  <a:lnTo>
                    <a:pt x="17414" y="3142"/>
                  </a:lnTo>
                  <a:lnTo>
                    <a:pt x="17463" y="2996"/>
                  </a:lnTo>
                  <a:lnTo>
                    <a:pt x="17487" y="2875"/>
                  </a:lnTo>
                  <a:lnTo>
                    <a:pt x="17463" y="2753"/>
                  </a:lnTo>
                  <a:lnTo>
                    <a:pt x="17439" y="2631"/>
                  </a:lnTo>
                  <a:lnTo>
                    <a:pt x="17366" y="2558"/>
                  </a:lnTo>
                  <a:lnTo>
                    <a:pt x="17244" y="2485"/>
                  </a:lnTo>
                  <a:lnTo>
                    <a:pt x="17122" y="2436"/>
                  </a:lnTo>
                  <a:lnTo>
                    <a:pt x="16976" y="2412"/>
                  </a:lnTo>
                  <a:lnTo>
                    <a:pt x="4579" y="1998"/>
                  </a:lnTo>
                  <a:lnTo>
                    <a:pt x="4214" y="366"/>
                  </a:lnTo>
                  <a:lnTo>
                    <a:pt x="4214" y="366"/>
                  </a:lnTo>
                  <a:lnTo>
                    <a:pt x="4141" y="220"/>
                  </a:lnTo>
                  <a:lnTo>
                    <a:pt x="4043" y="98"/>
                  </a:lnTo>
                  <a:lnTo>
                    <a:pt x="3897" y="25"/>
                  </a:lnTo>
                  <a:lnTo>
                    <a:pt x="372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0" y="1"/>
                  </a:lnTo>
                  <a:lnTo>
                    <a:pt x="293" y="25"/>
                  </a:lnTo>
                  <a:lnTo>
                    <a:pt x="220" y="74"/>
                  </a:lnTo>
                  <a:lnTo>
                    <a:pt x="147" y="122"/>
                  </a:lnTo>
                  <a:lnTo>
                    <a:pt x="74" y="196"/>
                  </a:lnTo>
                  <a:lnTo>
                    <a:pt x="25" y="293"/>
                  </a:lnTo>
                  <a:lnTo>
                    <a:pt x="1" y="366"/>
                  </a:lnTo>
                  <a:lnTo>
                    <a:pt x="1" y="488"/>
                  </a:lnTo>
                  <a:lnTo>
                    <a:pt x="1" y="488"/>
                  </a:lnTo>
                  <a:lnTo>
                    <a:pt x="1" y="585"/>
                  </a:lnTo>
                  <a:lnTo>
                    <a:pt x="25" y="658"/>
                  </a:lnTo>
                  <a:lnTo>
                    <a:pt x="74" y="756"/>
                  </a:lnTo>
                  <a:lnTo>
                    <a:pt x="147" y="829"/>
                  </a:lnTo>
                  <a:lnTo>
                    <a:pt x="220" y="877"/>
                  </a:lnTo>
                  <a:lnTo>
                    <a:pt x="293" y="926"/>
                  </a:lnTo>
                  <a:lnTo>
                    <a:pt x="390" y="951"/>
                  </a:lnTo>
                  <a:lnTo>
                    <a:pt x="488" y="975"/>
                  </a:lnTo>
                  <a:lnTo>
                    <a:pt x="3337" y="975"/>
                  </a:lnTo>
                  <a:lnTo>
                    <a:pt x="5286" y="9256"/>
                  </a:lnTo>
                  <a:lnTo>
                    <a:pt x="4506" y="11204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682">
              <a:extLst>
                <a:ext uri="{FF2B5EF4-FFF2-40B4-BE49-F238E27FC236}">
                  <a16:creationId xmlns:a16="http://schemas.microsoft.com/office/drawing/2014/main" id="{7EE1701F-D210-4DA8-84FF-6264D047BF4C}"/>
                </a:ext>
              </a:extLst>
            </p:cNvPr>
            <p:cNvSpPr/>
            <p:nvPr/>
          </p:nvSpPr>
          <p:spPr>
            <a:xfrm>
              <a:off x="2261000" y="3781750"/>
              <a:ext cx="48725" cy="108400"/>
            </a:xfrm>
            <a:custGeom>
              <a:avLst/>
              <a:gdLst/>
              <a:ahLst/>
              <a:cxnLst/>
              <a:rect l="0" t="0" r="0" b="0"/>
              <a:pathLst>
                <a:path w="1949" h="4336" fill="none" extrusionOk="0">
                  <a:moveTo>
                    <a:pt x="1" y="4336"/>
                  </a:moveTo>
                  <a:lnTo>
                    <a:pt x="1949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0" name="Shape 683">
              <a:extLst>
                <a:ext uri="{FF2B5EF4-FFF2-40B4-BE49-F238E27FC236}">
                  <a16:creationId xmlns:a16="http://schemas.microsoft.com/office/drawing/2014/main" id="{5527C139-BAFC-438D-A7B4-63C89893B985}"/>
                </a:ext>
              </a:extLst>
            </p:cNvPr>
            <p:cNvSpPr/>
            <p:nvPr/>
          </p:nvSpPr>
          <p:spPr>
            <a:xfrm>
              <a:off x="2225675" y="3780550"/>
              <a:ext cx="32300" cy="113875"/>
            </a:xfrm>
            <a:custGeom>
              <a:avLst/>
              <a:gdLst/>
              <a:ahLst/>
              <a:cxnLst/>
              <a:rect l="0" t="0" r="0" b="0"/>
              <a:pathLst>
                <a:path w="1292" h="4555" fill="none" extrusionOk="0">
                  <a:moveTo>
                    <a:pt x="1" y="4554"/>
                  </a:moveTo>
                  <a:lnTo>
                    <a:pt x="1292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1" name="Shape 684">
              <a:extLst>
                <a:ext uri="{FF2B5EF4-FFF2-40B4-BE49-F238E27FC236}">
                  <a16:creationId xmlns:a16="http://schemas.microsoft.com/office/drawing/2014/main" id="{E4E69B16-5B3E-4822-8393-74C1F9014FC8}"/>
                </a:ext>
              </a:extLst>
            </p:cNvPr>
            <p:cNvSpPr/>
            <p:nvPr/>
          </p:nvSpPr>
          <p:spPr>
            <a:xfrm>
              <a:off x="2190375" y="3779325"/>
              <a:ext cx="15850" cy="119350"/>
            </a:xfrm>
            <a:custGeom>
              <a:avLst/>
              <a:gdLst/>
              <a:ahLst/>
              <a:cxnLst/>
              <a:rect l="0" t="0" r="0" b="0"/>
              <a:pathLst>
                <a:path w="634" h="4774" fill="none" extrusionOk="0">
                  <a:moveTo>
                    <a:pt x="0" y="4774"/>
                  </a:moveTo>
                  <a:lnTo>
                    <a:pt x="634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2" name="Shape 685">
              <a:extLst>
                <a:ext uri="{FF2B5EF4-FFF2-40B4-BE49-F238E27FC236}">
                  <a16:creationId xmlns:a16="http://schemas.microsoft.com/office/drawing/2014/main" id="{F62C9058-E76E-4FE3-B2E6-FD633E4EDDA4}"/>
                </a:ext>
              </a:extLst>
            </p:cNvPr>
            <p:cNvSpPr/>
            <p:nvPr/>
          </p:nvSpPr>
          <p:spPr>
            <a:xfrm>
              <a:off x="2154450" y="3777500"/>
              <a:ext cx="1250" cy="126050"/>
            </a:xfrm>
            <a:custGeom>
              <a:avLst/>
              <a:gdLst/>
              <a:ahLst/>
              <a:cxnLst/>
              <a:rect l="0" t="0" r="0" b="0"/>
              <a:pathLst>
                <a:path w="50" h="5042" fill="none" extrusionOk="0">
                  <a:moveTo>
                    <a:pt x="49" y="5042"/>
                  </a:moveTo>
                  <a:lnTo>
                    <a:pt x="0" y="0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3" name="Shape 686">
              <a:extLst>
                <a:ext uri="{FF2B5EF4-FFF2-40B4-BE49-F238E27FC236}">
                  <a16:creationId xmlns:a16="http://schemas.microsoft.com/office/drawing/2014/main" id="{E877D3E4-97BC-483F-9231-643F6BBDB0C0}"/>
                </a:ext>
              </a:extLst>
            </p:cNvPr>
            <p:cNvSpPr/>
            <p:nvPr/>
          </p:nvSpPr>
          <p:spPr>
            <a:xfrm>
              <a:off x="2103300" y="3776275"/>
              <a:ext cx="17075" cy="131550"/>
            </a:xfrm>
            <a:custGeom>
              <a:avLst/>
              <a:gdLst/>
              <a:ahLst/>
              <a:cxnLst/>
              <a:rect l="0" t="0" r="0" b="0"/>
              <a:pathLst>
                <a:path w="683" h="5262" fill="none" extrusionOk="0">
                  <a:moveTo>
                    <a:pt x="683" y="5261"/>
                  </a:moveTo>
                  <a:lnTo>
                    <a:pt x="1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24" name="Shape 687">
              <a:extLst>
                <a:ext uri="{FF2B5EF4-FFF2-40B4-BE49-F238E27FC236}">
                  <a16:creationId xmlns:a16="http://schemas.microsoft.com/office/drawing/2014/main" id="{76A87F1C-3DCD-4BDB-84AE-171C30CBFF18}"/>
                </a:ext>
              </a:extLst>
            </p:cNvPr>
            <p:cNvSpPr/>
            <p:nvPr/>
          </p:nvSpPr>
          <p:spPr>
            <a:xfrm>
              <a:off x="2051550" y="3775050"/>
              <a:ext cx="34125" cy="137025"/>
            </a:xfrm>
            <a:custGeom>
              <a:avLst/>
              <a:gdLst/>
              <a:ahLst/>
              <a:cxnLst/>
              <a:rect l="0" t="0" r="0" b="0"/>
              <a:pathLst>
                <a:path w="1365" h="5481" fill="none" extrusionOk="0">
                  <a:moveTo>
                    <a:pt x="1364" y="5481"/>
                  </a:moveTo>
                  <a:lnTo>
                    <a:pt x="0" y="1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 dirty="0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 txBox="1">
            <a:spLocks noGrp="1"/>
          </p:cNvSpPr>
          <p:nvPr>
            <p:ph type="title"/>
          </p:nvPr>
        </p:nvSpPr>
        <p:spPr>
          <a:xfrm>
            <a:off x="646573" y="1016000"/>
            <a:ext cx="3246900" cy="973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Contents</a:t>
            </a:r>
            <a:endParaRPr lang="en" dirty="0"/>
          </a:p>
        </p:txBody>
      </p:sp>
      <p:sp>
        <p:nvSpPr>
          <p:cNvPr id="122" name="Shape 122"/>
          <p:cNvSpPr txBox="1">
            <a:spLocks noGrp="1"/>
          </p:cNvSpPr>
          <p:nvPr>
            <p:ph type="body" idx="2"/>
          </p:nvPr>
        </p:nvSpPr>
        <p:spPr>
          <a:xfrm>
            <a:off x="5130225" y="1016000"/>
            <a:ext cx="3624116" cy="30999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marL="457200" lvl="0" indent="-342900" rtl="0">
              <a:spcBef>
                <a:spcPts val="0"/>
              </a:spcBef>
              <a:spcAft>
                <a:spcPts val="1000"/>
              </a:spcAft>
              <a:buSzPts val="1800"/>
              <a:buAutoNum type="arabicPeriod"/>
            </a:pPr>
            <a:r>
              <a:rPr lang="en-US" dirty="0"/>
              <a:t>Data Preparation and Assumptions</a:t>
            </a:r>
            <a:endParaRPr lang="en" dirty="0"/>
          </a:p>
          <a:p>
            <a:pPr marL="457200" lvl="0" indent="-342900" rtl="0">
              <a:spcBef>
                <a:spcPts val="0"/>
              </a:spcBef>
              <a:spcAft>
                <a:spcPts val="1000"/>
              </a:spcAft>
              <a:buSzPts val="1800"/>
              <a:buAutoNum type="arabicPeriod"/>
            </a:pPr>
            <a:r>
              <a:rPr lang="en" dirty="0"/>
              <a:t>Individual </a:t>
            </a:r>
            <a:r>
              <a:rPr lang="en-US" dirty="0"/>
              <a:t>Analysis</a:t>
            </a:r>
            <a:endParaRPr lang="en" dirty="0"/>
          </a:p>
          <a:p>
            <a:pPr marL="914400" lvl="1" indent="-317500" rtl="0">
              <a:spcBef>
                <a:spcPts val="0"/>
              </a:spcBef>
              <a:spcAft>
                <a:spcPts val="1000"/>
              </a:spcAft>
              <a:buSzPts val="1400"/>
              <a:buAutoNum type="alphaLcPeriod"/>
            </a:pPr>
            <a:r>
              <a:rPr lang="en-US" dirty="0"/>
              <a:t>Analysis into IMDb score</a:t>
            </a:r>
          </a:p>
          <a:p>
            <a:pPr marL="914400" lvl="1" indent="-317500" rtl="0">
              <a:spcBef>
                <a:spcPts val="0"/>
              </a:spcBef>
              <a:spcAft>
                <a:spcPts val="1000"/>
              </a:spcAft>
              <a:buSzPts val="1400"/>
              <a:buAutoNum type="alphaLcPeriod"/>
            </a:pPr>
            <a:r>
              <a:rPr lang="en-US" dirty="0"/>
              <a:t>Analysis into gross</a:t>
            </a:r>
            <a:endParaRPr lang="en" dirty="0"/>
          </a:p>
          <a:p>
            <a:pPr marL="457200" lvl="0" indent="-342900">
              <a:spcBef>
                <a:spcPts val="0"/>
              </a:spcBef>
              <a:spcAft>
                <a:spcPts val="1000"/>
              </a:spcAft>
              <a:buSzPts val="1800"/>
              <a:buAutoNum type="arabicPeriod"/>
            </a:pPr>
            <a:r>
              <a:rPr lang="en-US" dirty="0"/>
              <a:t>Comprehensive Analysis and Program Improvements</a:t>
            </a:r>
            <a:endParaRPr lang="en" dirty="0"/>
          </a:p>
        </p:txBody>
      </p:sp>
      <p:sp>
        <p:nvSpPr>
          <p:cNvPr id="123" name="Shape 123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3</a:t>
            </a:fld>
            <a:endParaRPr lang="en"/>
          </a:p>
        </p:txBody>
      </p:sp>
      <p:sp>
        <p:nvSpPr>
          <p:cNvPr id="124" name="Shape 124"/>
          <p:cNvSpPr txBox="1">
            <a:spLocks noGrp="1"/>
          </p:cNvSpPr>
          <p:nvPr>
            <p:ph type="subTitle" idx="1"/>
          </p:nvPr>
        </p:nvSpPr>
        <p:spPr>
          <a:xfrm>
            <a:off x="646550" y="1684700"/>
            <a:ext cx="3246900" cy="21264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" dirty="0"/>
              <a:t>This is </a:t>
            </a:r>
            <a:r>
              <a:rPr lang="en-US" dirty="0"/>
              <a:t>what you will hear from our presentation on the following 9 minutes.</a:t>
            </a:r>
            <a:endParaRPr lang="en" dirty="0"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tile tx="2286000" ty="0" sx="50000" sy="50000" flip="none" algn="tl"/>
        </a:blipFill>
        <a:effectLst/>
      </p:bgPr>
    </p:bg>
    <p:spTree>
      <p:nvGrpSpPr>
        <p:cNvPr id="1" name="Shape 4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" name="Shape 471"/>
          <p:cNvSpPr txBox="1">
            <a:spLocks noGrp="1"/>
          </p:cNvSpPr>
          <p:nvPr>
            <p:ph type="title"/>
          </p:nvPr>
        </p:nvSpPr>
        <p:spPr>
          <a:xfrm>
            <a:off x="511425" y="1549400"/>
            <a:ext cx="3517200" cy="9735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/>
              <a:t>Thank you very much for your time</a:t>
            </a:r>
          </a:p>
        </p:txBody>
      </p:sp>
      <p:sp>
        <p:nvSpPr>
          <p:cNvPr id="472" name="Shape 47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/>
              <a:t>30</a:t>
            </a:fld>
            <a:endParaRPr lang="en"/>
          </a:p>
        </p:txBody>
      </p:sp>
      <p:sp>
        <p:nvSpPr>
          <p:cNvPr id="473" name="Shape 473"/>
          <p:cNvSpPr txBox="1">
            <a:spLocks noGrp="1"/>
          </p:cNvSpPr>
          <p:nvPr>
            <p:ph type="body" idx="1"/>
          </p:nvPr>
        </p:nvSpPr>
        <p:spPr>
          <a:xfrm>
            <a:off x="511425" y="2572500"/>
            <a:ext cx="3517200" cy="17865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Q&amp;A TIME</a:t>
            </a:r>
          </a:p>
          <a:p>
            <a:pPr lvl="0" rtl="0">
              <a:spcBef>
                <a:spcPts val="0"/>
              </a:spcBef>
              <a:buNone/>
            </a:pPr>
            <a:endParaRPr lang="en-US" dirty="0"/>
          </a:p>
          <a:p>
            <a:pPr lvl="0">
              <a:buNone/>
            </a:pPr>
            <a:r>
              <a:rPr lang="en-US" dirty="0" err="1"/>
              <a:t>Github</a:t>
            </a:r>
            <a:r>
              <a:rPr lang="en-US" dirty="0"/>
              <a:t> link: </a:t>
            </a:r>
            <a:r>
              <a:rPr lang="en-US" dirty="0">
                <a:hlinkClick r:id="rId4"/>
              </a:rPr>
              <a:t>https://github.com/libbyYOU/IMDb-5000-movie-project </a:t>
            </a:r>
            <a:endParaRPr lang="en-US" dirty="0"/>
          </a:p>
          <a:p>
            <a:pPr lvl="0">
              <a:buNone/>
            </a:pPr>
            <a:endParaRPr lang="en-US" dirty="0"/>
          </a:p>
          <a:p>
            <a:pPr lvl="0">
              <a:buNone/>
            </a:pPr>
            <a:r>
              <a:rPr lang="en-US" dirty="0"/>
              <a:t>Contributors: </a:t>
            </a:r>
            <a:r>
              <a:rPr lang="en-US" dirty="0" err="1"/>
              <a:t>Zhuoqun</a:t>
            </a:r>
            <a:r>
              <a:rPr lang="en-US" dirty="0"/>
              <a:t> Sheng</a:t>
            </a:r>
          </a:p>
          <a:p>
            <a:pPr lvl="0">
              <a:buNone/>
            </a:pPr>
            <a:r>
              <a:rPr lang="en-US" dirty="0"/>
              <a:t>                        He You</a:t>
            </a:r>
            <a:endParaRPr lang="en" dirty="0"/>
          </a:p>
        </p:txBody>
      </p:sp>
      <p:grpSp>
        <p:nvGrpSpPr>
          <p:cNvPr id="474" name="Shape 474"/>
          <p:cNvGrpSpPr/>
          <p:nvPr/>
        </p:nvGrpSpPr>
        <p:grpSpPr>
          <a:xfrm>
            <a:off x="628402" y="1039422"/>
            <a:ext cx="542234" cy="510157"/>
            <a:chOff x="5972700" y="2330200"/>
            <a:chExt cx="411625" cy="387275"/>
          </a:xfrm>
        </p:grpSpPr>
        <p:sp>
          <p:nvSpPr>
            <p:cNvPr id="475" name="Shape 475"/>
            <p:cNvSpPr/>
            <p:nvPr/>
          </p:nvSpPr>
          <p:spPr>
            <a:xfrm>
              <a:off x="5972700" y="2476950"/>
              <a:ext cx="98050" cy="219825"/>
            </a:xfrm>
            <a:custGeom>
              <a:avLst/>
              <a:gdLst/>
              <a:ahLst/>
              <a:cxnLst/>
              <a:rect l="0" t="0" r="0" b="0"/>
              <a:pathLst>
                <a:path w="3922" h="8793" fill="none" extrusionOk="0">
                  <a:moveTo>
                    <a:pt x="0" y="0"/>
                  </a:moveTo>
                  <a:lnTo>
                    <a:pt x="0" y="8792"/>
                  </a:lnTo>
                  <a:lnTo>
                    <a:pt x="3921" y="8792"/>
                  </a:lnTo>
                  <a:lnTo>
                    <a:pt x="3921" y="0"/>
                  </a:lnTo>
                  <a:lnTo>
                    <a:pt x="0" y="0"/>
                  </a:lnTo>
                  <a:close/>
                  <a:moveTo>
                    <a:pt x="2411" y="2411"/>
                  </a:moveTo>
                  <a:lnTo>
                    <a:pt x="2411" y="2411"/>
                  </a:lnTo>
                  <a:lnTo>
                    <a:pt x="2265" y="2387"/>
                  </a:lnTo>
                  <a:lnTo>
                    <a:pt x="2143" y="2363"/>
                  </a:lnTo>
                  <a:lnTo>
                    <a:pt x="2022" y="2290"/>
                  </a:lnTo>
                  <a:lnTo>
                    <a:pt x="1924" y="2216"/>
                  </a:lnTo>
                  <a:lnTo>
                    <a:pt x="1827" y="2095"/>
                  </a:lnTo>
                  <a:lnTo>
                    <a:pt x="1754" y="1973"/>
                  </a:lnTo>
                  <a:lnTo>
                    <a:pt x="1729" y="1851"/>
                  </a:lnTo>
                  <a:lnTo>
                    <a:pt x="1705" y="1705"/>
                  </a:lnTo>
                  <a:lnTo>
                    <a:pt x="1705" y="1705"/>
                  </a:lnTo>
                  <a:lnTo>
                    <a:pt x="1729" y="1559"/>
                  </a:lnTo>
                  <a:lnTo>
                    <a:pt x="1754" y="1437"/>
                  </a:lnTo>
                  <a:lnTo>
                    <a:pt x="1827" y="1315"/>
                  </a:lnTo>
                  <a:lnTo>
                    <a:pt x="1924" y="1218"/>
                  </a:lnTo>
                  <a:lnTo>
                    <a:pt x="2022" y="1120"/>
                  </a:lnTo>
                  <a:lnTo>
                    <a:pt x="2143" y="1072"/>
                  </a:lnTo>
                  <a:lnTo>
                    <a:pt x="2265" y="1023"/>
                  </a:lnTo>
                  <a:lnTo>
                    <a:pt x="2411" y="999"/>
                  </a:lnTo>
                  <a:lnTo>
                    <a:pt x="2411" y="999"/>
                  </a:lnTo>
                  <a:lnTo>
                    <a:pt x="2557" y="1023"/>
                  </a:lnTo>
                  <a:lnTo>
                    <a:pt x="2679" y="1072"/>
                  </a:lnTo>
                  <a:lnTo>
                    <a:pt x="2801" y="1120"/>
                  </a:lnTo>
                  <a:lnTo>
                    <a:pt x="2898" y="1218"/>
                  </a:lnTo>
                  <a:lnTo>
                    <a:pt x="2996" y="1315"/>
                  </a:lnTo>
                  <a:lnTo>
                    <a:pt x="3069" y="1437"/>
                  </a:lnTo>
                  <a:lnTo>
                    <a:pt x="3093" y="1559"/>
                  </a:lnTo>
                  <a:lnTo>
                    <a:pt x="3118" y="1705"/>
                  </a:lnTo>
                  <a:lnTo>
                    <a:pt x="3118" y="1705"/>
                  </a:lnTo>
                  <a:lnTo>
                    <a:pt x="3093" y="1851"/>
                  </a:lnTo>
                  <a:lnTo>
                    <a:pt x="3069" y="1973"/>
                  </a:lnTo>
                  <a:lnTo>
                    <a:pt x="2996" y="2095"/>
                  </a:lnTo>
                  <a:lnTo>
                    <a:pt x="2898" y="2216"/>
                  </a:lnTo>
                  <a:lnTo>
                    <a:pt x="2801" y="2290"/>
                  </a:lnTo>
                  <a:lnTo>
                    <a:pt x="2679" y="2363"/>
                  </a:lnTo>
                  <a:lnTo>
                    <a:pt x="2557" y="2387"/>
                  </a:lnTo>
                  <a:lnTo>
                    <a:pt x="2411" y="2411"/>
                  </a:lnTo>
                  <a:lnTo>
                    <a:pt x="2411" y="2411"/>
                  </a:lnTo>
                  <a:close/>
                </a:path>
              </a:pathLst>
            </a:custGeom>
            <a:noFill/>
            <a:ln w="19050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476" name="Shape 476"/>
            <p:cNvSpPr/>
            <p:nvPr/>
          </p:nvSpPr>
          <p:spPr>
            <a:xfrm>
              <a:off x="6078025" y="2330200"/>
              <a:ext cx="306300" cy="387275"/>
            </a:xfrm>
            <a:custGeom>
              <a:avLst/>
              <a:gdLst/>
              <a:ahLst/>
              <a:cxnLst/>
              <a:rect l="0" t="0" r="0" b="0"/>
              <a:pathLst>
                <a:path w="12252" h="15491" fill="none" extrusionOk="0">
                  <a:moveTo>
                    <a:pt x="1" y="13396"/>
                  </a:moveTo>
                  <a:lnTo>
                    <a:pt x="1511" y="13396"/>
                  </a:lnTo>
                  <a:lnTo>
                    <a:pt x="1511" y="13396"/>
                  </a:lnTo>
                  <a:lnTo>
                    <a:pt x="1998" y="13639"/>
                  </a:lnTo>
                  <a:lnTo>
                    <a:pt x="2680" y="13932"/>
                  </a:lnTo>
                  <a:lnTo>
                    <a:pt x="3556" y="14273"/>
                  </a:lnTo>
                  <a:lnTo>
                    <a:pt x="4531" y="14638"/>
                  </a:lnTo>
                  <a:lnTo>
                    <a:pt x="5578" y="14955"/>
                  </a:lnTo>
                  <a:lnTo>
                    <a:pt x="6114" y="15101"/>
                  </a:lnTo>
                  <a:lnTo>
                    <a:pt x="6650" y="15222"/>
                  </a:lnTo>
                  <a:lnTo>
                    <a:pt x="7161" y="15344"/>
                  </a:lnTo>
                  <a:lnTo>
                    <a:pt x="7672" y="15417"/>
                  </a:lnTo>
                  <a:lnTo>
                    <a:pt x="8135" y="15466"/>
                  </a:lnTo>
                  <a:lnTo>
                    <a:pt x="8598" y="15490"/>
                  </a:lnTo>
                  <a:lnTo>
                    <a:pt x="8598" y="15490"/>
                  </a:lnTo>
                  <a:lnTo>
                    <a:pt x="9377" y="15490"/>
                  </a:lnTo>
                  <a:lnTo>
                    <a:pt x="9791" y="15466"/>
                  </a:lnTo>
                  <a:lnTo>
                    <a:pt x="10181" y="15417"/>
                  </a:lnTo>
                  <a:lnTo>
                    <a:pt x="10522" y="15320"/>
                  </a:lnTo>
                  <a:lnTo>
                    <a:pt x="10692" y="15271"/>
                  </a:lnTo>
                  <a:lnTo>
                    <a:pt x="10814" y="15222"/>
                  </a:lnTo>
                  <a:lnTo>
                    <a:pt x="10936" y="15149"/>
                  </a:lnTo>
                  <a:lnTo>
                    <a:pt x="11033" y="15052"/>
                  </a:lnTo>
                  <a:lnTo>
                    <a:pt x="11082" y="14955"/>
                  </a:lnTo>
                  <a:lnTo>
                    <a:pt x="11131" y="14833"/>
                  </a:lnTo>
                  <a:lnTo>
                    <a:pt x="11204" y="14126"/>
                  </a:lnTo>
                  <a:lnTo>
                    <a:pt x="11204" y="14126"/>
                  </a:lnTo>
                  <a:lnTo>
                    <a:pt x="11180" y="13956"/>
                  </a:lnTo>
                  <a:lnTo>
                    <a:pt x="11131" y="13810"/>
                  </a:lnTo>
                  <a:lnTo>
                    <a:pt x="11033" y="13664"/>
                  </a:lnTo>
                  <a:lnTo>
                    <a:pt x="10887" y="13542"/>
                  </a:lnTo>
                  <a:lnTo>
                    <a:pt x="10887" y="13542"/>
                  </a:lnTo>
                  <a:lnTo>
                    <a:pt x="11009" y="13518"/>
                  </a:lnTo>
                  <a:lnTo>
                    <a:pt x="11131" y="13469"/>
                  </a:lnTo>
                  <a:lnTo>
                    <a:pt x="11253" y="13420"/>
                  </a:lnTo>
                  <a:lnTo>
                    <a:pt x="11350" y="13323"/>
                  </a:lnTo>
                  <a:lnTo>
                    <a:pt x="11423" y="13225"/>
                  </a:lnTo>
                  <a:lnTo>
                    <a:pt x="11496" y="13104"/>
                  </a:lnTo>
                  <a:lnTo>
                    <a:pt x="11545" y="12957"/>
                  </a:lnTo>
                  <a:lnTo>
                    <a:pt x="11569" y="12836"/>
                  </a:lnTo>
                  <a:lnTo>
                    <a:pt x="11642" y="11959"/>
                  </a:lnTo>
                  <a:lnTo>
                    <a:pt x="11642" y="11959"/>
                  </a:lnTo>
                  <a:lnTo>
                    <a:pt x="11642" y="11837"/>
                  </a:lnTo>
                  <a:lnTo>
                    <a:pt x="11642" y="11740"/>
                  </a:lnTo>
                  <a:lnTo>
                    <a:pt x="11618" y="11618"/>
                  </a:lnTo>
                  <a:lnTo>
                    <a:pt x="11569" y="11521"/>
                  </a:lnTo>
                  <a:lnTo>
                    <a:pt x="11447" y="11350"/>
                  </a:lnTo>
                  <a:lnTo>
                    <a:pt x="11374" y="11277"/>
                  </a:lnTo>
                  <a:lnTo>
                    <a:pt x="11301" y="11204"/>
                  </a:lnTo>
                  <a:lnTo>
                    <a:pt x="11301" y="11204"/>
                  </a:lnTo>
                  <a:lnTo>
                    <a:pt x="11423" y="11180"/>
                  </a:lnTo>
                  <a:lnTo>
                    <a:pt x="11521" y="11131"/>
                  </a:lnTo>
                  <a:lnTo>
                    <a:pt x="11618" y="11058"/>
                  </a:lnTo>
                  <a:lnTo>
                    <a:pt x="11715" y="10960"/>
                  </a:lnTo>
                  <a:lnTo>
                    <a:pt x="11788" y="10863"/>
                  </a:lnTo>
                  <a:lnTo>
                    <a:pt x="11837" y="10766"/>
                  </a:lnTo>
                  <a:lnTo>
                    <a:pt x="11886" y="10644"/>
                  </a:lnTo>
                  <a:lnTo>
                    <a:pt x="11910" y="10498"/>
                  </a:lnTo>
                  <a:lnTo>
                    <a:pt x="11983" y="9645"/>
                  </a:lnTo>
                  <a:lnTo>
                    <a:pt x="11983" y="9645"/>
                  </a:lnTo>
                  <a:lnTo>
                    <a:pt x="11983" y="9523"/>
                  </a:lnTo>
                  <a:lnTo>
                    <a:pt x="11983" y="9402"/>
                  </a:lnTo>
                  <a:lnTo>
                    <a:pt x="11959" y="9280"/>
                  </a:lnTo>
                  <a:lnTo>
                    <a:pt x="11910" y="9182"/>
                  </a:lnTo>
                  <a:lnTo>
                    <a:pt x="11861" y="9085"/>
                  </a:lnTo>
                  <a:lnTo>
                    <a:pt x="11788" y="9012"/>
                  </a:lnTo>
                  <a:lnTo>
                    <a:pt x="11715" y="8939"/>
                  </a:lnTo>
                  <a:lnTo>
                    <a:pt x="11618" y="8866"/>
                  </a:lnTo>
                  <a:lnTo>
                    <a:pt x="11618" y="8866"/>
                  </a:lnTo>
                  <a:lnTo>
                    <a:pt x="11715" y="8841"/>
                  </a:lnTo>
                  <a:lnTo>
                    <a:pt x="11813" y="8768"/>
                  </a:lnTo>
                  <a:lnTo>
                    <a:pt x="11910" y="8695"/>
                  </a:lnTo>
                  <a:lnTo>
                    <a:pt x="11983" y="8622"/>
                  </a:lnTo>
                  <a:lnTo>
                    <a:pt x="12056" y="8525"/>
                  </a:lnTo>
                  <a:lnTo>
                    <a:pt x="12105" y="8427"/>
                  </a:lnTo>
                  <a:lnTo>
                    <a:pt x="12129" y="8306"/>
                  </a:lnTo>
                  <a:lnTo>
                    <a:pt x="12154" y="8184"/>
                  </a:lnTo>
                  <a:lnTo>
                    <a:pt x="12251" y="7307"/>
                  </a:lnTo>
                  <a:lnTo>
                    <a:pt x="12251" y="7307"/>
                  </a:lnTo>
                  <a:lnTo>
                    <a:pt x="12227" y="7185"/>
                  </a:lnTo>
                  <a:lnTo>
                    <a:pt x="12202" y="7064"/>
                  </a:lnTo>
                  <a:lnTo>
                    <a:pt x="12154" y="6966"/>
                  </a:lnTo>
                  <a:lnTo>
                    <a:pt x="12105" y="6869"/>
                  </a:lnTo>
                  <a:lnTo>
                    <a:pt x="12032" y="6771"/>
                  </a:lnTo>
                  <a:lnTo>
                    <a:pt x="11935" y="6698"/>
                  </a:lnTo>
                  <a:lnTo>
                    <a:pt x="11715" y="6552"/>
                  </a:lnTo>
                  <a:lnTo>
                    <a:pt x="11472" y="6430"/>
                  </a:lnTo>
                  <a:lnTo>
                    <a:pt x="11180" y="6333"/>
                  </a:lnTo>
                  <a:lnTo>
                    <a:pt x="10863" y="6260"/>
                  </a:lnTo>
                  <a:lnTo>
                    <a:pt x="10546" y="6211"/>
                  </a:lnTo>
                  <a:lnTo>
                    <a:pt x="10546" y="6211"/>
                  </a:lnTo>
                  <a:lnTo>
                    <a:pt x="9864" y="6114"/>
                  </a:lnTo>
                  <a:lnTo>
                    <a:pt x="8817" y="6016"/>
                  </a:lnTo>
                  <a:lnTo>
                    <a:pt x="7575" y="5943"/>
                  </a:lnTo>
                  <a:lnTo>
                    <a:pt x="6309" y="5870"/>
                  </a:lnTo>
                  <a:lnTo>
                    <a:pt x="6309" y="5870"/>
                  </a:lnTo>
                  <a:lnTo>
                    <a:pt x="6479" y="5578"/>
                  </a:lnTo>
                  <a:lnTo>
                    <a:pt x="6625" y="5237"/>
                  </a:lnTo>
                  <a:lnTo>
                    <a:pt x="6771" y="4872"/>
                  </a:lnTo>
                  <a:lnTo>
                    <a:pt x="6869" y="4482"/>
                  </a:lnTo>
                  <a:lnTo>
                    <a:pt x="6966" y="4092"/>
                  </a:lnTo>
                  <a:lnTo>
                    <a:pt x="7064" y="3678"/>
                  </a:lnTo>
                  <a:lnTo>
                    <a:pt x="7161" y="2875"/>
                  </a:lnTo>
                  <a:lnTo>
                    <a:pt x="7234" y="2144"/>
                  </a:lnTo>
                  <a:lnTo>
                    <a:pt x="7283" y="1535"/>
                  </a:lnTo>
                  <a:lnTo>
                    <a:pt x="7283" y="975"/>
                  </a:lnTo>
                  <a:lnTo>
                    <a:pt x="7283" y="975"/>
                  </a:lnTo>
                  <a:lnTo>
                    <a:pt x="7283" y="804"/>
                  </a:lnTo>
                  <a:lnTo>
                    <a:pt x="7210" y="609"/>
                  </a:lnTo>
                  <a:lnTo>
                    <a:pt x="7137" y="463"/>
                  </a:lnTo>
                  <a:lnTo>
                    <a:pt x="7015" y="317"/>
                  </a:lnTo>
                  <a:lnTo>
                    <a:pt x="6869" y="171"/>
                  </a:lnTo>
                  <a:lnTo>
                    <a:pt x="6698" y="98"/>
                  </a:lnTo>
                  <a:lnTo>
                    <a:pt x="6503" y="25"/>
                  </a:lnTo>
                  <a:lnTo>
                    <a:pt x="6309" y="1"/>
                  </a:lnTo>
                  <a:lnTo>
                    <a:pt x="6309" y="1"/>
                  </a:lnTo>
                  <a:lnTo>
                    <a:pt x="5943" y="25"/>
                  </a:lnTo>
                  <a:lnTo>
                    <a:pt x="5700" y="74"/>
                  </a:lnTo>
                  <a:lnTo>
                    <a:pt x="5505" y="147"/>
                  </a:lnTo>
                  <a:lnTo>
                    <a:pt x="5359" y="220"/>
                  </a:lnTo>
                  <a:lnTo>
                    <a:pt x="5359" y="220"/>
                  </a:lnTo>
                  <a:lnTo>
                    <a:pt x="4969" y="1462"/>
                  </a:lnTo>
                  <a:lnTo>
                    <a:pt x="4774" y="2022"/>
                  </a:lnTo>
                  <a:lnTo>
                    <a:pt x="4579" y="2534"/>
                  </a:lnTo>
                  <a:lnTo>
                    <a:pt x="4385" y="2996"/>
                  </a:lnTo>
                  <a:lnTo>
                    <a:pt x="4190" y="3386"/>
                  </a:lnTo>
                  <a:lnTo>
                    <a:pt x="4019" y="3678"/>
                  </a:lnTo>
                  <a:lnTo>
                    <a:pt x="3873" y="3922"/>
                  </a:lnTo>
                  <a:lnTo>
                    <a:pt x="3873" y="3922"/>
                  </a:lnTo>
                  <a:lnTo>
                    <a:pt x="3654" y="4141"/>
                  </a:lnTo>
                  <a:lnTo>
                    <a:pt x="3313" y="4482"/>
                  </a:lnTo>
                  <a:lnTo>
                    <a:pt x="2509" y="5237"/>
                  </a:lnTo>
                  <a:lnTo>
                    <a:pt x="1438" y="6211"/>
                  </a:lnTo>
                  <a:lnTo>
                    <a:pt x="1" y="6211"/>
                  </a:lnTo>
                </a:path>
              </a:pathLst>
            </a:custGeom>
            <a:noFill/>
            <a:ln w="19050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 txBox="1">
            <a:spLocks noGrp="1"/>
          </p:cNvSpPr>
          <p:nvPr>
            <p:ph type="ctrTitle"/>
          </p:nvPr>
        </p:nvSpPr>
        <p:spPr>
          <a:xfrm>
            <a:off x="277100" y="284200"/>
            <a:ext cx="2024100" cy="3678000"/>
          </a:xfrm>
          <a:prstGeom prst="rect">
            <a:avLst/>
          </a:prstGeom>
        </p:spPr>
        <p:txBody>
          <a:bodyPr wrap="square" lIns="91425" tIns="91425" rIns="91425" bIns="91425" anchor="b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" sz="4800" b="1" dirty="0"/>
              <a:t>1.</a:t>
            </a:r>
          </a:p>
          <a:p>
            <a:pPr lvl="0" rtl="0">
              <a:spcBef>
                <a:spcPts val="0"/>
              </a:spcBef>
              <a:buNone/>
            </a:pPr>
            <a:r>
              <a:rPr lang="en-US" sz="2000" dirty="0"/>
              <a:t>DATA PREPARATION AND ASSUMPTIONS</a:t>
            </a:r>
            <a:endParaRPr lang="en" sz="2000" dirty="0"/>
          </a:p>
        </p:txBody>
      </p:sp>
      <p:sp>
        <p:nvSpPr>
          <p:cNvPr id="137" name="Shape 137"/>
          <p:cNvSpPr txBox="1">
            <a:spLocks noGrp="1"/>
          </p:cNvSpPr>
          <p:nvPr>
            <p:ph type="subTitle" idx="1"/>
          </p:nvPr>
        </p:nvSpPr>
        <p:spPr>
          <a:xfrm>
            <a:off x="277100" y="3983050"/>
            <a:ext cx="2024100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rtl="0">
              <a:spcBef>
                <a:spcPts val="0"/>
              </a:spcBef>
              <a:buNone/>
            </a:pPr>
            <a:r>
              <a:rPr lang="en-US" dirty="0"/>
              <a:t>Clean this dirty data</a:t>
            </a:r>
            <a:endParaRPr lang="en" dirty="0"/>
          </a:p>
        </p:txBody>
      </p:sp>
      <p:sp>
        <p:nvSpPr>
          <p:cNvPr id="138" name="Shape 138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4</a:t>
            </a:fld>
            <a:endParaRPr lang="en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WE GET OUR DATASET FROM</a:t>
            </a:r>
            <a:br>
              <a:rPr lang="en-US" dirty="0"/>
            </a:br>
            <a:endParaRPr lang="en" dirty="0"/>
          </a:p>
        </p:txBody>
      </p:sp>
      <p:sp>
        <p:nvSpPr>
          <p:cNvPr id="150" name="Shape 150"/>
          <p:cNvSpPr txBox="1">
            <a:spLocks noGrp="1"/>
          </p:cNvSpPr>
          <p:nvPr>
            <p:ph type="body" idx="1"/>
          </p:nvPr>
        </p:nvSpPr>
        <p:spPr>
          <a:xfrm>
            <a:off x="3075038" y="941856"/>
            <a:ext cx="5596200" cy="27651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buNone/>
            </a:pPr>
            <a:r>
              <a:rPr lang="en-US" sz="1600" dirty="0"/>
              <a:t>IMDb data for 5000 movies was exported from Kaggle.com</a:t>
            </a:r>
          </a:p>
          <a:p>
            <a:pPr marL="171450" lvl="4" indent="-171450">
              <a:buFont typeface="Arial" panose="020B0604020202020204" pitchFamily="34" charset="0"/>
              <a:buChar char="•"/>
            </a:pPr>
            <a:r>
              <a:rPr lang="en-US" sz="1600" dirty="0"/>
              <a:t>2589 unique, post-2000 U.S. movie titles were analyzed</a:t>
            </a:r>
          </a:p>
          <a:p>
            <a:pPr marL="171450" lvl="4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lvl="0">
              <a:buNone/>
            </a:pPr>
            <a:r>
              <a:rPr lang="en-US" sz="1600" dirty="0"/>
              <a:t>Assumptions</a:t>
            </a:r>
          </a:p>
          <a:p>
            <a:pPr marL="171450" indent="-171450"/>
            <a:r>
              <a:rPr lang="en-US" sz="1600" dirty="0"/>
              <a:t>Gross reflects popularity in movie market</a:t>
            </a:r>
          </a:p>
          <a:p>
            <a:pPr marL="171450" indent="-171450"/>
            <a:r>
              <a:rPr lang="en-US" sz="1600" dirty="0"/>
              <a:t>IMDb score reflects public praise</a:t>
            </a:r>
          </a:p>
          <a:p>
            <a:pPr lvl="0" rtl="0">
              <a:spcBef>
                <a:spcPts val="0"/>
              </a:spcBef>
              <a:buNone/>
            </a:pPr>
            <a:endParaRPr lang="en" sz="1200" dirty="0"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5</a:t>
            </a:fld>
            <a:endParaRPr lang="en"/>
          </a:p>
        </p:txBody>
      </p:sp>
      <p:pic>
        <p:nvPicPr>
          <p:cNvPr id="1026" name="Picture 2" descr="相关图片">
            <a:extLst>
              <a:ext uri="{FF2B5EF4-FFF2-40B4-BE49-F238E27FC236}">
                <a16:creationId xmlns:a16="http://schemas.microsoft.com/office/drawing/2014/main" id="{8B85DE99-3E33-44A5-8D88-CD7438FC8B3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3803" y="2076425"/>
            <a:ext cx="2067593" cy="939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5">
            <a:extLst>
              <a:ext uri="{FF2B5EF4-FFF2-40B4-BE49-F238E27FC236}">
                <a16:creationId xmlns:a16="http://schemas.microsoft.com/office/drawing/2014/main" id="{771B1B1C-0ABF-4FDC-A82A-5103523B9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53637" y="-103918"/>
            <a:ext cx="3517200" cy="973500"/>
          </a:xfrm>
        </p:spPr>
        <p:txBody>
          <a:bodyPr/>
          <a:lstStyle/>
          <a:p>
            <a:r>
              <a:rPr lang="en-US" dirty="0"/>
              <a:t>Dependent Variables</a:t>
            </a:r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71DC88C0-F4F1-4B2C-B74E-A1B13AEB796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 smtClean="0"/>
              <a:t>6</a:t>
            </a:fld>
            <a:endParaRPr lang="en"/>
          </a:p>
        </p:txBody>
      </p:sp>
      <p:sp>
        <p:nvSpPr>
          <p:cNvPr id="7" name="文本占位符 6">
            <a:extLst>
              <a:ext uri="{FF2B5EF4-FFF2-40B4-BE49-F238E27FC236}">
                <a16:creationId xmlns:a16="http://schemas.microsoft.com/office/drawing/2014/main" id="{FC71E1E2-F03E-4A62-90E1-16903ED52E2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53637" y="836517"/>
            <a:ext cx="3517200" cy="4182292"/>
          </a:xfrm>
        </p:spPr>
        <p:txBody>
          <a:bodyPr/>
          <a:lstStyle/>
          <a:p>
            <a:r>
              <a:rPr lang="en-US" sz="2000" b="1" dirty="0"/>
              <a:t>1.</a:t>
            </a:r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endParaRPr lang="en-US" sz="2000" b="1" dirty="0"/>
          </a:p>
          <a:p>
            <a:r>
              <a:rPr lang="en-US" sz="2000" b="1" dirty="0"/>
              <a:t>2. </a:t>
            </a:r>
            <a:r>
              <a:rPr lang="en-US" sz="2000" b="1" dirty="0">
                <a:solidFill>
                  <a:srgbClr val="F67031"/>
                </a:solidFill>
              </a:rPr>
              <a:t>GROSS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DDCE64FB-01DE-47DF-B129-0B56A14E2C41}"/>
              </a:ext>
            </a:extLst>
          </p:cNvPr>
          <p:cNvGrpSpPr/>
          <p:nvPr/>
        </p:nvGrpSpPr>
        <p:grpSpPr>
          <a:xfrm>
            <a:off x="677833" y="836517"/>
            <a:ext cx="3054627" cy="2655539"/>
            <a:chOff x="3202564" y="2556011"/>
            <a:chExt cx="3054627" cy="2655539"/>
          </a:xfrm>
        </p:grpSpPr>
        <p:sp>
          <p:nvSpPr>
            <p:cNvPr id="9" name="Shape 153">
              <a:extLst>
                <a:ext uri="{FF2B5EF4-FFF2-40B4-BE49-F238E27FC236}">
                  <a16:creationId xmlns:a16="http://schemas.microsoft.com/office/drawing/2014/main" id="{B7AF4CCB-67C5-4130-BA59-B7DF1F6CA699}"/>
                </a:ext>
              </a:extLst>
            </p:cNvPr>
            <p:cNvSpPr/>
            <p:nvPr/>
          </p:nvSpPr>
          <p:spPr>
            <a:xfrm>
              <a:off x="4957078" y="2556011"/>
              <a:ext cx="1300113" cy="1300113"/>
            </a:xfrm>
            <a:prstGeom prst="ellipse">
              <a:avLst/>
            </a:prstGeom>
            <a:solidFill>
              <a:srgbClr val="ED0036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-US" sz="1200" b="1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IMDb Score = 1</a:t>
              </a:r>
              <a:endPara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sp>
          <p:nvSpPr>
            <p:cNvPr id="10" name="Shape 154">
              <a:extLst>
                <a:ext uri="{FF2B5EF4-FFF2-40B4-BE49-F238E27FC236}">
                  <a16:creationId xmlns:a16="http://schemas.microsoft.com/office/drawing/2014/main" id="{87D8161D-071C-4BD0-AC77-C65E425A8AD1}"/>
                </a:ext>
              </a:extLst>
            </p:cNvPr>
            <p:cNvSpPr/>
            <p:nvPr/>
          </p:nvSpPr>
          <p:spPr>
            <a:xfrm>
              <a:off x="4938846" y="3901449"/>
              <a:ext cx="1310101" cy="1310101"/>
            </a:xfrm>
            <a:prstGeom prst="ellipse">
              <a:avLst/>
            </a:prstGeom>
            <a:solidFill>
              <a:srgbClr val="FFA400"/>
            </a:solidFill>
            <a:ln>
              <a:noFill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 algn="ctr">
                <a:spcBef>
                  <a:spcPts val="0"/>
                </a:spcBef>
                <a:buNone/>
              </a:pPr>
              <a:r>
                <a:rPr lang="en-US" sz="1200" b="1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IMDb</a:t>
              </a:r>
            </a:p>
            <a:p>
              <a:pPr lvl="0" algn="ctr">
                <a:spcBef>
                  <a:spcPts val="0"/>
                </a:spcBef>
                <a:buNone/>
              </a:pPr>
              <a:r>
                <a:rPr lang="en-US" sz="1200" b="1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rPr>
                <a:t>Score = 0</a:t>
              </a:r>
              <a:endParaRPr lang="en" sz="1200" b="1" dirty="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C7A2EB49-C1C1-488A-B8A8-C541878B93AB}"/>
                </a:ext>
              </a:extLst>
            </p:cNvPr>
            <p:cNvGrpSpPr/>
            <p:nvPr/>
          </p:nvGrpSpPr>
          <p:grpSpPr>
            <a:xfrm>
              <a:off x="3202564" y="3071049"/>
              <a:ext cx="2029259" cy="1660800"/>
              <a:chOff x="5031488" y="3016175"/>
              <a:chExt cx="2029259" cy="1660800"/>
            </a:xfrm>
          </p:grpSpPr>
          <p:sp>
            <p:nvSpPr>
              <p:cNvPr id="12" name="Shape 152">
                <a:extLst>
                  <a:ext uri="{FF2B5EF4-FFF2-40B4-BE49-F238E27FC236}">
                    <a16:creationId xmlns:a16="http://schemas.microsoft.com/office/drawing/2014/main" id="{71EC931C-208E-4166-9B9C-465F2A732969}"/>
                  </a:ext>
                </a:extLst>
              </p:cNvPr>
              <p:cNvSpPr/>
              <p:nvPr/>
            </p:nvSpPr>
            <p:spPr>
              <a:xfrm>
                <a:off x="5031488" y="3016175"/>
                <a:ext cx="1660800" cy="1660800"/>
              </a:xfrm>
              <a:prstGeom prst="ellipse">
                <a:avLst/>
              </a:prstGeom>
              <a:solidFill>
                <a:srgbClr val="F67031"/>
              </a:solidFill>
              <a:ln>
                <a:noFill/>
              </a:ln>
            </p:spPr>
            <p:txBody>
              <a:bodyPr wrap="square" lIns="91425" tIns="91425" rIns="91425" bIns="91425" anchor="ctr" anchorCtr="0">
                <a:noAutofit/>
              </a:bodyPr>
              <a:lstStyle/>
              <a:p>
                <a:pPr lvl="0" algn="ctr">
                  <a:spcBef>
                    <a:spcPts val="0"/>
                  </a:spcBef>
                  <a:buNone/>
                </a:pPr>
                <a:r>
                  <a:rPr lang="en-US" b="1" dirty="0">
                    <a:solidFill>
                      <a:srgbClr val="FFFFFF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IMDb</a:t>
                </a:r>
                <a:r>
                  <a:rPr lang="zh-CN" altLang="en-US" b="1" dirty="0">
                    <a:solidFill>
                      <a:srgbClr val="FFFFFF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 </a:t>
                </a:r>
                <a:r>
                  <a:rPr lang="en-US" altLang="zh-CN" b="1" dirty="0">
                    <a:solidFill>
                      <a:srgbClr val="FFFFFF"/>
                    </a:solidFill>
                    <a:latin typeface="Nunito Sans"/>
                    <a:ea typeface="Nunito Sans"/>
                    <a:cs typeface="Nunito Sans"/>
                    <a:sym typeface="Nunito Sans"/>
                  </a:rPr>
                  <a:t>Score &gt;= 7.0?</a:t>
                </a:r>
                <a:endParaRPr lang="en" b="1" dirty="0">
                  <a:solidFill>
                    <a:srgbClr val="FFFFFF"/>
                  </a:solidFill>
                  <a:latin typeface="Nunito Sans"/>
                  <a:ea typeface="Nunito Sans"/>
                  <a:cs typeface="Nunito Sans"/>
                  <a:sym typeface="Nunito Sans"/>
                </a:endParaRPr>
              </a:p>
            </p:txBody>
          </p:sp>
          <p:cxnSp>
            <p:nvCxnSpPr>
              <p:cNvPr id="13" name="Shape 155">
                <a:extLst>
                  <a:ext uri="{FF2B5EF4-FFF2-40B4-BE49-F238E27FC236}">
                    <a16:creationId xmlns:a16="http://schemas.microsoft.com/office/drawing/2014/main" id="{C33E6269-4952-417B-9F7D-70B550B1D93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6431837" y="3240372"/>
                <a:ext cx="556173" cy="342445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oval" w="med" len="med"/>
                <a:tailEnd type="triangle" w="med" len="med"/>
              </a:ln>
            </p:spPr>
          </p:cxnSp>
          <p:cxnSp>
            <p:nvCxnSpPr>
              <p:cNvPr id="14" name="Shape 156">
                <a:extLst>
                  <a:ext uri="{FF2B5EF4-FFF2-40B4-BE49-F238E27FC236}">
                    <a16:creationId xmlns:a16="http://schemas.microsoft.com/office/drawing/2014/main" id="{0D1A6735-8904-4A7E-B4CF-83B2A4F3D82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504574" y="4142852"/>
                <a:ext cx="556173" cy="270365"/>
              </a:xfrm>
              <a:prstGeom prst="straightConnector1">
                <a:avLst/>
              </a:prstGeom>
              <a:noFill/>
              <a:ln w="19050" cap="flat" cmpd="sng">
                <a:solidFill>
                  <a:srgbClr val="FFFFFF"/>
                </a:solidFill>
                <a:prstDash val="solid"/>
                <a:round/>
                <a:headEnd type="oval" w="med" len="med"/>
                <a:tailEnd type="triangle" w="med" len="med"/>
              </a:ln>
            </p:spPr>
          </p:cxnSp>
        </p:grpSp>
      </p:grpSp>
      <p:sp>
        <p:nvSpPr>
          <p:cNvPr id="17" name="矩形 16">
            <a:extLst>
              <a:ext uri="{FF2B5EF4-FFF2-40B4-BE49-F238E27FC236}">
                <a16:creationId xmlns:a16="http://schemas.microsoft.com/office/drawing/2014/main" id="{9A2A2C39-6179-405C-8FC2-28F9D825BB7F}"/>
              </a:ext>
            </a:extLst>
          </p:cNvPr>
          <p:cNvSpPr/>
          <p:nvPr/>
        </p:nvSpPr>
        <p:spPr>
          <a:xfrm>
            <a:off x="971234" y="4115654"/>
            <a:ext cx="942887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" sz="4800" dirty="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rPr>
              <a:t>👍</a:t>
            </a:r>
            <a:endParaRPr lang="en-US" sz="4800" dirty="0">
              <a:solidFill>
                <a:srgbClr val="F67031"/>
              </a:solidFill>
            </a:endParaRPr>
          </a:p>
        </p:txBody>
      </p:sp>
      <p:sp>
        <p:nvSpPr>
          <p:cNvPr id="18" name="标题 5">
            <a:extLst>
              <a:ext uri="{FF2B5EF4-FFF2-40B4-BE49-F238E27FC236}">
                <a16:creationId xmlns:a16="http://schemas.microsoft.com/office/drawing/2014/main" id="{F7B482C2-3C1A-4B9C-A55E-CEA5C3A333F4}"/>
              </a:ext>
            </a:extLst>
          </p:cNvPr>
          <p:cNvSpPr txBox="1">
            <a:spLocks/>
          </p:cNvSpPr>
          <p:nvPr/>
        </p:nvSpPr>
        <p:spPr>
          <a:xfrm>
            <a:off x="5179323" y="-101315"/>
            <a:ext cx="3517200" cy="9735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b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67031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 rtl="0">
              <a:spcBef>
                <a:spcPts val="0"/>
              </a:spcBef>
              <a:buClr>
                <a:srgbClr val="F67031"/>
              </a:buClr>
              <a:buSzPts val="2400"/>
              <a:buFont typeface="Nunito Sans"/>
              <a:buNone/>
              <a:defRPr sz="2400">
                <a:solidFill>
                  <a:srgbClr val="F67031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r>
              <a:rPr lang="en-US" dirty="0">
                <a:solidFill>
                  <a:schemeClr val="bg1"/>
                </a:solidFill>
              </a:rPr>
              <a:t>Independent Variables</a:t>
            </a:r>
          </a:p>
        </p:txBody>
      </p:sp>
      <p:graphicFrame>
        <p:nvGraphicFramePr>
          <p:cNvPr id="19" name="表格 18">
            <a:extLst>
              <a:ext uri="{FF2B5EF4-FFF2-40B4-BE49-F238E27FC236}">
                <a16:creationId xmlns:a16="http://schemas.microsoft.com/office/drawing/2014/main" id="{68D062C9-9844-4C9C-AAD6-C392173D5A6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11714625"/>
              </p:ext>
            </p:extLst>
          </p:nvPr>
        </p:nvGraphicFramePr>
        <p:xfrm>
          <a:off x="5611170" y="1058969"/>
          <a:ext cx="2568719" cy="3291840"/>
        </p:xfrm>
        <a:graphic>
          <a:graphicData uri="http://schemas.openxmlformats.org/drawingml/2006/table">
            <a:tbl>
              <a:tblPr>
                <a:tableStyleId>{2D5ABB26-0587-4C30-8999-92F81FD0307C}</a:tableStyleId>
              </a:tblPr>
              <a:tblGrid>
                <a:gridCol w="1737360">
                  <a:extLst>
                    <a:ext uri="{9D8B030D-6E8A-4147-A177-3AD203B41FA5}">
                      <a16:colId xmlns:a16="http://schemas.microsoft.com/office/drawing/2014/main" val="2581706112"/>
                    </a:ext>
                  </a:extLst>
                </a:gridCol>
                <a:gridCol w="831359">
                  <a:extLst>
                    <a:ext uri="{9D8B030D-6E8A-4147-A177-3AD203B41FA5}">
                      <a16:colId xmlns:a16="http://schemas.microsoft.com/office/drawing/2014/main" val="4047594383"/>
                    </a:ext>
                  </a:extLst>
                </a:gridCol>
              </a:tblGrid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Variable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Attribute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20994466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Budget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00607104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Druation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9330974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Movie Facebook Likes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550741899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Actor 1 Facebook Likes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169020973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Actor 2 Facebook Likes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524488602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Actor 3 Facebook Likes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23124119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Cast Facebook Likes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428607700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Director Facebook Likes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63697665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Number of Critics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365315223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Number of Voters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987047387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Genre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322498010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Plot keywords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373920157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Title year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Numerical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841536374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Actor 1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499449716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Actor 2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84554656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Actor 3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1990504028"/>
                  </a:ext>
                </a:extLst>
              </a:tr>
              <a:tr h="182880"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>
                          <a:solidFill>
                            <a:schemeClr val="bg1"/>
                          </a:solidFill>
                          <a:effectLst/>
                        </a:rPr>
                        <a:t>Director</a:t>
                      </a:r>
                      <a:endParaRPr lang="en-US" sz="1050" b="0" i="0" u="none" strike="noStrike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050" u="none" strike="noStrike" dirty="0">
                          <a:solidFill>
                            <a:schemeClr val="bg1"/>
                          </a:solidFill>
                          <a:effectLst/>
                        </a:rPr>
                        <a:t>Categorical</a:t>
                      </a:r>
                      <a:endParaRPr lang="en-US" sz="1050" b="0" i="0" u="none" strike="noStrike" dirty="0">
                        <a:solidFill>
                          <a:schemeClr val="bg1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3910" marR="3910" marT="3910" marB="0" anchor="b"/>
                </a:tc>
                <a:extLst>
                  <a:ext uri="{0D108BD9-81ED-4DB2-BD59-A6C34878D82A}">
                    <a16:rowId xmlns:a16="http://schemas.microsoft.com/office/drawing/2014/main" val="681007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228410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>
            <a:extLst>
              <a:ext uri="{FF2B5EF4-FFF2-40B4-BE49-F238E27FC236}">
                <a16:creationId xmlns:a16="http://schemas.microsoft.com/office/drawing/2014/main" id="{B0A22A5A-1611-45DE-8422-9BA50A7C04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z="2000" dirty="0"/>
              <a:t>HOW WE DEAL WITH CATEGORICAL VARIABLES?</a:t>
            </a:r>
            <a:br>
              <a:rPr lang="en-US" dirty="0"/>
            </a:br>
            <a:endParaRPr lang="en-US" dirty="0"/>
          </a:p>
        </p:txBody>
      </p:sp>
      <p:sp>
        <p:nvSpPr>
          <p:cNvPr id="3" name="灯片编号占位符 2">
            <a:extLst>
              <a:ext uri="{FF2B5EF4-FFF2-40B4-BE49-F238E27FC236}">
                <a16:creationId xmlns:a16="http://schemas.microsoft.com/office/drawing/2014/main" id="{67D89356-ECF9-45C9-A236-5B9108C952C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rtl="0">
              <a:spcBef>
                <a:spcPts val="0"/>
              </a:spcBef>
              <a:buNone/>
            </a:pPr>
            <a:fld id="{00000000-1234-1234-1234-123412341234}" type="slidenum">
              <a:rPr lang="en" smtClean="0">
                <a:solidFill>
                  <a:srgbClr val="FFFFFF"/>
                </a:solidFill>
              </a:rPr>
              <a:t>7</a:t>
            </a:fld>
            <a:endParaRPr lang="en">
              <a:solidFill>
                <a:srgbClr val="FFFFFF"/>
              </a:solidFill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8D8E53-3FB4-402B-8259-E5096171445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10805" y="1410578"/>
            <a:ext cx="1506629" cy="2310843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B9FCB793-BB3A-4615-A21C-D2E05224792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6904" y="1493949"/>
            <a:ext cx="4218347" cy="2073676"/>
          </a:xfrm>
          <a:prstGeom prst="rect">
            <a:avLst/>
          </a:prstGeom>
        </p:spPr>
      </p:pic>
      <p:sp>
        <p:nvSpPr>
          <p:cNvPr id="9" name="箭头: 右 8">
            <a:extLst>
              <a:ext uri="{FF2B5EF4-FFF2-40B4-BE49-F238E27FC236}">
                <a16:creationId xmlns:a16="http://schemas.microsoft.com/office/drawing/2014/main" id="{8DB0DAD8-36B6-4AD1-BC06-AD0E54E6BE24}"/>
              </a:ext>
            </a:extLst>
          </p:cNvPr>
          <p:cNvSpPr/>
          <p:nvPr/>
        </p:nvSpPr>
        <p:spPr>
          <a:xfrm>
            <a:off x="3963286" y="2282780"/>
            <a:ext cx="1217428" cy="648586"/>
          </a:xfrm>
          <a:prstGeom prst="rightArrow">
            <a:avLst/>
          </a:prstGeom>
          <a:solidFill>
            <a:srgbClr val="F67031"/>
          </a:solidFill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33271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Shape 330"/>
          <p:cNvSpPr txBox="1">
            <a:spLocks noGrp="1"/>
          </p:cNvSpPr>
          <p:nvPr>
            <p:ph type="ctrTitle" idx="4294967295"/>
          </p:nvPr>
        </p:nvSpPr>
        <p:spPr>
          <a:xfrm>
            <a:off x="515003" y="1991850"/>
            <a:ext cx="1383406" cy="1159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altLang="zh-CN" sz="6000" b="1" dirty="0"/>
              <a:t>23</a:t>
            </a:r>
            <a:endParaRPr lang="en" sz="6000" b="1" dirty="0"/>
          </a:p>
        </p:txBody>
      </p:sp>
      <p:sp>
        <p:nvSpPr>
          <p:cNvPr id="331" name="Shape 331"/>
          <p:cNvSpPr txBox="1">
            <a:spLocks noGrp="1"/>
          </p:cNvSpPr>
          <p:nvPr>
            <p:ph type="subTitle" idx="4294967295"/>
          </p:nvPr>
        </p:nvSpPr>
        <p:spPr>
          <a:xfrm>
            <a:off x="737701" y="2899081"/>
            <a:ext cx="773806" cy="7848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-US" dirty="0">
                <a:solidFill>
                  <a:srgbClr val="FFFFFF"/>
                </a:solidFill>
              </a:rPr>
              <a:t>G</a:t>
            </a:r>
            <a:r>
              <a:rPr lang="en-US" altLang="zh-CN" dirty="0">
                <a:solidFill>
                  <a:srgbClr val="FFFFFF"/>
                </a:solidFill>
              </a:rPr>
              <a:t>enres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332" name="Shape 332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8</a:t>
            </a:fld>
            <a:endParaRPr lang="en"/>
          </a:p>
        </p:txBody>
      </p:sp>
      <p:grpSp>
        <p:nvGrpSpPr>
          <p:cNvPr id="333" name="Shape 333"/>
          <p:cNvGrpSpPr/>
          <p:nvPr/>
        </p:nvGrpSpPr>
        <p:grpSpPr>
          <a:xfrm>
            <a:off x="4193157" y="1338806"/>
            <a:ext cx="757693" cy="549894"/>
            <a:chOff x="3932350" y="3714775"/>
            <a:chExt cx="439650" cy="319075"/>
          </a:xfrm>
        </p:grpSpPr>
        <p:sp>
          <p:nvSpPr>
            <p:cNvPr id="334" name="Shape 334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5" name="Shape 335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6" name="Shape 336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7" name="Shape 337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338" name="Shape 33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noFill/>
            <a:ln w="12175" cap="rnd" cmpd="sng">
              <a:solidFill>
                <a:srgbClr val="FFFFFF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sp>
        <p:nvSpPr>
          <p:cNvPr id="11" name="Shape 330">
            <a:extLst>
              <a:ext uri="{FF2B5EF4-FFF2-40B4-BE49-F238E27FC236}">
                <a16:creationId xmlns:a16="http://schemas.microsoft.com/office/drawing/2014/main" id="{1D2CF69B-D3CD-45CA-9DD0-2CCF84A76CA9}"/>
              </a:ext>
            </a:extLst>
          </p:cNvPr>
          <p:cNvSpPr txBox="1">
            <a:spLocks/>
          </p:cNvSpPr>
          <p:nvPr/>
        </p:nvSpPr>
        <p:spPr>
          <a:xfrm>
            <a:off x="1898408" y="2019358"/>
            <a:ext cx="2219459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en-US" altLang="zh-CN" sz="6000" b="1" dirty="0"/>
              <a:t>3,549</a:t>
            </a:r>
            <a:endParaRPr lang="en" sz="6000" b="1" dirty="0"/>
          </a:p>
        </p:txBody>
      </p:sp>
      <p:sp>
        <p:nvSpPr>
          <p:cNvPr id="12" name="Shape 330">
            <a:extLst>
              <a:ext uri="{FF2B5EF4-FFF2-40B4-BE49-F238E27FC236}">
                <a16:creationId xmlns:a16="http://schemas.microsoft.com/office/drawing/2014/main" id="{DBC75B24-0038-4103-A93A-24F2777A44DC}"/>
              </a:ext>
            </a:extLst>
          </p:cNvPr>
          <p:cNvSpPr txBox="1">
            <a:spLocks/>
          </p:cNvSpPr>
          <p:nvPr/>
        </p:nvSpPr>
        <p:spPr>
          <a:xfrm>
            <a:off x="4117867" y="2014031"/>
            <a:ext cx="2219459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en-US" altLang="zh-CN" sz="6000" b="1" dirty="0"/>
              <a:t>1,449</a:t>
            </a:r>
            <a:endParaRPr lang="en" sz="6000" b="1" dirty="0"/>
          </a:p>
        </p:txBody>
      </p:sp>
      <p:sp>
        <p:nvSpPr>
          <p:cNvPr id="13" name="Shape 330">
            <a:extLst>
              <a:ext uri="{FF2B5EF4-FFF2-40B4-BE49-F238E27FC236}">
                <a16:creationId xmlns:a16="http://schemas.microsoft.com/office/drawing/2014/main" id="{B4D184D0-BD5F-4C4F-B177-8663E828A3E7}"/>
              </a:ext>
            </a:extLst>
          </p:cNvPr>
          <p:cNvSpPr txBox="1">
            <a:spLocks/>
          </p:cNvSpPr>
          <p:nvPr/>
        </p:nvSpPr>
        <p:spPr>
          <a:xfrm>
            <a:off x="6337325" y="2022123"/>
            <a:ext cx="2219459" cy="1159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Nunito Sans"/>
              <a:buNone/>
              <a:defRPr sz="2400" b="0" i="0" u="none" strike="noStrike" cap="none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lvl="1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lvl="2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lvl="3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lvl="4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lvl="5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lvl="6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lvl="7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lvl="8">
              <a:spcBef>
                <a:spcPts val="0"/>
              </a:spcBef>
              <a:buClr>
                <a:srgbClr val="FFFFFF"/>
              </a:buClr>
              <a:buSzPts val="2400"/>
              <a:buFont typeface="Nunito Sans"/>
              <a:buNone/>
              <a:defRPr sz="2400">
                <a:solidFill>
                  <a:srgbClr val="FFFFFF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/>
            <a:r>
              <a:rPr lang="en-US" altLang="zh-CN" sz="6000" b="1" dirty="0"/>
              <a:t>5,253</a:t>
            </a:r>
            <a:endParaRPr lang="en" sz="6000" b="1" dirty="0"/>
          </a:p>
        </p:txBody>
      </p:sp>
      <p:sp>
        <p:nvSpPr>
          <p:cNvPr id="14" name="Shape 331">
            <a:extLst>
              <a:ext uri="{FF2B5EF4-FFF2-40B4-BE49-F238E27FC236}">
                <a16:creationId xmlns:a16="http://schemas.microsoft.com/office/drawing/2014/main" id="{458A706A-8638-4786-8D4A-92E0FF62F446}"/>
              </a:ext>
            </a:extLst>
          </p:cNvPr>
          <p:cNvSpPr txBox="1">
            <a:spLocks/>
          </p:cNvSpPr>
          <p:nvPr/>
        </p:nvSpPr>
        <p:spPr>
          <a:xfrm>
            <a:off x="2555769" y="2899081"/>
            <a:ext cx="773806" cy="7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spcBef>
                <a:spcPts val="0"/>
              </a:spcBef>
              <a:buFont typeface="Nunito Sans"/>
              <a:buNone/>
            </a:pPr>
            <a:r>
              <a:rPr lang="en-US" dirty="0">
                <a:solidFill>
                  <a:srgbClr val="FFFFFF"/>
                </a:solidFill>
              </a:rPr>
              <a:t>A</a:t>
            </a:r>
            <a:r>
              <a:rPr lang="en-US" altLang="zh-CN" dirty="0">
                <a:solidFill>
                  <a:srgbClr val="FFFFFF"/>
                </a:solidFill>
              </a:rPr>
              <a:t>ctors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15" name="Shape 331">
            <a:extLst>
              <a:ext uri="{FF2B5EF4-FFF2-40B4-BE49-F238E27FC236}">
                <a16:creationId xmlns:a16="http://schemas.microsoft.com/office/drawing/2014/main" id="{F5B01463-7891-475C-A5A9-62B9D74FB496}"/>
              </a:ext>
            </a:extLst>
          </p:cNvPr>
          <p:cNvSpPr txBox="1">
            <a:spLocks/>
          </p:cNvSpPr>
          <p:nvPr/>
        </p:nvSpPr>
        <p:spPr>
          <a:xfrm>
            <a:off x="4842608" y="2906762"/>
            <a:ext cx="970900" cy="7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spcBef>
                <a:spcPts val="0"/>
              </a:spcBef>
              <a:buFont typeface="Nunito Sans"/>
              <a:buNone/>
            </a:pPr>
            <a:r>
              <a:rPr lang="en-US" dirty="0">
                <a:solidFill>
                  <a:srgbClr val="FFFFFF"/>
                </a:solidFill>
              </a:rPr>
              <a:t>D</a:t>
            </a:r>
            <a:r>
              <a:rPr lang="en-US" altLang="zh-CN" dirty="0">
                <a:solidFill>
                  <a:srgbClr val="FFFFFF"/>
                </a:solidFill>
              </a:rPr>
              <a:t>irectors</a:t>
            </a:r>
            <a:endParaRPr lang="en" dirty="0">
              <a:solidFill>
                <a:srgbClr val="FFFFFF"/>
              </a:solidFill>
            </a:endParaRPr>
          </a:p>
        </p:txBody>
      </p:sp>
      <p:sp>
        <p:nvSpPr>
          <p:cNvPr id="16" name="Shape 331">
            <a:extLst>
              <a:ext uri="{FF2B5EF4-FFF2-40B4-BE49-F238E27FC236}">
                <a16:creationId xmlns:a16="http://schemas.microsoft.com/office/drawing/2014/main" id="{020D59D7-D562-4C9C-B261-C2F76396E17A}"/>
              </a:ext>
            </a:extLst>
          </p:cNvPr>
          <p:cNvSpPr txBox="1">
            <a:spLocks/>
          </p:cNvSpPr>
          <p:nvPr/>
        </p:nvSpPr>
        <p:spPr>
          <a:xfrm>
            <a:off x="6884601" y="2906762"/>
            <a:ext cx="1044491" cy="784800"/>
          </a:xfrm>
          <a:prstGeom prst="rect">
            <a:avLst/>
          </a:prstGeom>
          <a:noFill/>
          <a:ln>
            <a:noFill/>
          </a:ln>
        </p:spPr>
        <p:txBody>
          <a:bodyPr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▪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1pPr>
            <a:lvl2pPr marR="0" lvl="1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2pPr>
            <a:lvl3pPr marR="0" lvl="2" algn="l" rtl="0">
              <a:lnSpc>
                <a:spcPct val="115000"/>
              </a:lnSpc>
              <a:spcBef>
                <a:spcPts val="48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3pPr>
            <a:lvl4pPr marR="0" lvl="3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4pPr>
            <a:lvl5pPr marR="0" lvl="4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5pPr>
            <a:lvl6pPr marR="0" lvl="5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6pPr>
            <a:lvl7pPr marR="0" lvl="6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7pPr>
            <a:lvl8pPr marR="0" lvl="7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8pPr>
            <a:lvl9pPr marR="0" lvl="8" algn="l" rtl="0">
              <a:lnSpc>
                <a:spcPct val="115000"/>
              </a:lnSpc>
              <a:spcBef>
                <a:spcPts val="360"/>
              </a:spcBef>
              <a:spcAft>
                <a:spcPts val="0"/>
              </a:spcAft>
              <a:buClr>
                <a:srgbClr val="CCCCCC"/>
              </a:buClr>
              <a:buSzPts val="1400"/>
              <a:buFont typeface="Nunito Sans"/>
              <a:buChar char="-"/>
              <a:defRPr sz="1400" b="0" i="0" u="none" strike="noStrike" cap="none">
                <a:solidFill>
                  <a:srgbClr val="666666"/>
                </a:solidFill>
                <a:latin typeface="Nunito Sans"/>
                <a:ea typeface="Nunito Sans"/>
                <a:cs typeface="Nunito Sans"/>
                <a:sym typeface="Nunito Sans"/>
              </a:defRPr>
            </a:lvl9pPr>
          </a:lstStyle>
          <a:p>
            <a:pPr algn="ctr">
              <a:spcBef>
                <a:spcPts val="0"/>
              </a:spcBef>
              <a:buFont typeface="Nunito Sans"/>
              <a:buNone/>
            </a:pPr>
            <a:r>
              <a:rPr lang="en-US" dirty="0">
                <a:solidFill>
                  <a:srgbClr val="FFFFFF"/>
                </a:solidFill>
              </a:rPr>
              <a:t>K</a:t>
            </a:r>
            <a:r>
              <a:rPr lang="en-US" altLang="zh-CN" dirty="0">
                <a:solidFill>
                  <a:srgbClr val="FFFFFF"/>
                </a:solidFill>
              </a:rPr>
              <a:t>eywords</a:t>
            </a:r>
            <a:endParaRPr lang="en" dirty="0">
              <a:solidFill>
                <a:srgbClr val="FFFFFF"/>
              </a:solidFill>
            </a:endParaRPr>
          </a:p>
        </p:txBody>
      </p:sp>
      <p:cxnSp>
        <p:nvCxnSpPr>
          <p:cNvPr id="3" name="直接连接符 2">
            <a:extLst>
              <a:ext uri="{FF2B5EF4-FFF2-40B4-BE49-F238E27FC236}">
                <a16:creationId xmlns:a16="http://schemas.microsoft.com/office/drawing/2014/main" id="{A1766565-111D-433E-83AF-96B7B9CE0D2F}"/>
              </a:ext>
            </a:extLst>
          </p:cNvPr>
          <p:cNvCxnSpPr/>
          <p:nvPr/>
        </p:nvCxnSpPr>
        <p:spPr>
          <a:xfrm>
            <a:off x="1815921" y="2142186"/>
            <a:ext cx="0" cy="7169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直接连接符 18">
            <a:extLst>
              <a:ext uri="{FF2B5EF4-FFF2-40B4-BE49-F238E27FC236}">
                <a16:creationId xmlns:a16="http://schemas.microsoft.com/office/drawing/2014/main" id="{9AD139C4-9805-4A70-8CDF-15575D417310}"/>
              </a:ext>
            </a:extLst>
          </p:cNvPr>
          <p:cNvCxnSpPr/>
          <p:nvPr/>
        </p:nvCxnSpPr>
        <p:spPr>
          <a:xfrm>
            <a:off x="4128599" y="2182157"/>
            <a:ext cx="0" cy="7169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>
            <a:extLst>
              <a:ext uri="{FF2B5EF4-FFF2-40B4-BE49-F238E27FC236}">
                <a16:creationId xmlns:a16="http://schemas.microsoft.com/office/drawing/2014/main" id="{1D5DACF2-0129-4809-B780-34AC40DDE2FD}"/>
              </a:ext>
            </a:extLst>
          </p:cNvPr>
          <p:cNvCxnSpPr/>
          <p:nvPr/>
        </p:nvCxnSpPr>
        <p:spPr>
          <a:xfrm>
            <a:off x="6337325" y="2142186"/>
            <a:ext cx="0" cy="716924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hape 149"/>
          <p:cNvSpPr txBox="1">
            <a:spLocks noGrp="1"/>
          </p:cNvSpPr>
          <p:nvPr>
            <p:ph type="title"/>
          </p:nvPr>
        </p:nvSpPr>
        <p:spPr>
          <a:xfrm>
            <a:off x="234450" y="575500"/>
            <a:ext cx="2046300" cy="3981000"/>
          </a:xfrm>
          <a:prstGeom prst="rect">
            <a:avLst/>
          </a:prstGeom>
        </p:spPr>
        <p:txBody>
          <a:bodyPr wrap="square"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r>
              <a:rPr lang="en-US" dirty="0"/>
              <a:t>WE ALSO SCALED THE VARIABLES</a:t>
            </a:r>
            <a:br>
              <a:rPr lang="en-US" dirty="0"/>
            </a:br>
            <a:endParaRPr lang="en" dirty="0"/>
          </a:p>
        </p:txBody>
      </p:sp>
      <p:sp>
        <p:nvSpPr>
          <p:cNvPr id="151" name="Shape 151"/>
          <p:cNvSpPr txBox="1">
            <a:spLocks noGrp="1"/>
          </p:cNvSpPr>
          <p:nvPr>
            <p:ph type="sldNum" idx="12"/>
          </p:nvPr>
        </p:nvSpPr>
        <p:spPr>
          <a:xfrm>
            <a:off x="8556784" y="4749851"/>
            <a:ext cx="548700" cy="393600"/>
          </a:xfrm>
          <a:prstGeom prst="rect">
            <a:avLst/>
          </a:prstGeom>
        </p:spPr>
        <p:txBody>
          <a:bodyPr wrap="square"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fld id="{00000000-1234-1234-1234-123412341234}" type="slidenum">
              <a:rPr lang="en"/>
              <a:t>9</a:t>
            </a:fld>
            <a:endParaRPr lang="en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8F28221-FD62-41BA-9541-9B3A4F20E8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052525" y="494538"/>
            <a:ext cx="5596200" cy="3981000"/>
          </a:xfrm>
        </p:spPr>
        <p:txBody>
          <a:bodyPr/>
          <a:lstStyle/>
          <a:p>
            <a:r>
              <a:rPr lang="en-US" dirty="0"/>
              <a:t> We calculate gross and budget in million</a:t>
            </a:r>
          </a:p>
          <a:p>
            <a:endParaRPr lang="en-US" dirty="0"/>
          </a:p>
          <a:p>
            <a:r>
              <a:rPr lang="en-US" dirty="0"/>
              <a:t> 75% </a:t>
            </a:r>
            <a:r>
              <a:rPr lang="en-US" altLang="zh-CN" dirty="0"/>
              <a:t>of</a:t>
            </a:r>
            <a:r>
              <a:rPr lang="en-US" dirty="0"/>
              <a:t>            is train data</a:t>
            </a:r>
          </a:p>
          <a:p>
            <a:endParaRPr lang="en-US" b="1" dirty="0"/>
          </a:p>
          <a:p>
            <a:r>
              <a:rPr lang="en-US" dirty="0"/>
              <a:t> 25</a:t>
            </a:r>
            <a:r>
              <a:rPr lang="en-US" altLang="zh-CN" dirty="0"/>
              <a:t>% of            is test data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>
                <a:solidFill>
                  <a:srgbClr val="F67031"/>
                </a:solidFill>
              </a:rPr>
              <a:t>Logistic regression</a:t>
            </a:r>
            <a:r>
              <a:rPr lang="en-US" dirty="0"/>
              <a:t>, </a:t>
            </a:r>
            <a:r>
              <a:rPr lang="en-US" dirty="0">
                <a:solidFill>
                  <a:srgbClr val="F67031"/>
                </a:solidFill>
              </a:rPr>
              <a:t>LDA</a:t>
            </a:r>
            <a:r>
              <a:rPr lang="en-US" dirty="0"/>
              <a:t>, </a:t>
            </a:r>
            <a:r>
              <a:rPr lang="en-US" dirty="0">
                <a:solidFill>
                  <a:srgbClr val="F67031"/>
                </a:solidFill>
              </a:rPr>
              <a:t>QDA</a:t>
            </a:r>
            <a:r>
              <a:rPr lang="en-US" dirty="0"/>
              <a:t> and </a:t>
            </a:r>
            <a:r>
              <a:rPr lang="en-US" dirty="0">
                <a:solidFill>
                  <a:srgbClr val="F67031"/>
                </a:solidFill>
              </a:rPr>
              <a:t>KNN</a:t>
            </a:r>
            <a:r>
              <a:rPr lang="en-US" dirty="0"/>
              <a:t> methods are used to        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   measure the </a:t>
            </a:r>
            <a:r>
              <a:rPr lang="en-US" dirty="0" err="1">
                <a:solidFill>
                  <a:srgbClr val="F67031"/>
                </a:solidFill>
              </a:rPr>
              <a:t>IMDb_score</a:t>
            </a:r>
            <a:r>
              <a:rPr lang="en-US" dirty="0">
                <a:solidFill>
                  <a:srgbClr val="F67031"/>
                </a:solidFill>
              </a:rPr>
              <a:t> </a:t>
            </a:r>
            <a:r>
              <a:rPr lang="en-US" dirty="0"/>
              <a:t>whether higher than 7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>
                <a:solidFill>
                  <a:srgbClr val="F67031"/>
                </a:solidFill>
              </a:rPr>
              <a:t>Linear regression </a:t>
            </a:r>
            <a:r>
              <a:rPr lang="en-US" dirty="0"/>
              <a:t>is used to measure the Gross</a:t>
            </a:r>
          </a:p>
          <a:p>
            <a:endParaRPr lang="en-US" dirty="0"/>
          </a:p>
          <a:p>
            <a:r>
              <a:rPr lang="en-US" dirty="0"/>
              <a:t> </a:t>
            </a:r>
            <a:r>
              <a:rPr lang="en-US" dirty="0">
                <a:solidFill>
                  <a:srgbClr val="F67031"/>
                </a:solidFill>
              </a:rPr>
              <a:t>Ridge regression </a:t>
            </a:r>
            <a:r>
              <a:rPr lang="en-US" dirty="0"/>
              <a:t>and </a:t>
            </a:r>
            <a:r>
              <a:rPr lang="en-US" dirty="0">
                <a:solidFill>
                  <a:srgbClr val="F67031"/>
                </a:solidFill>
              </a:rPr>
              <a:t>Lasso regression </a:t>
            </a:r>
            <a:r>
              <a:rPr lang="en-US" dirty="0"/>
              <a:t>are used to compare </a:t>
            </a:r>
          </a:p>
          <a:p>
            <a:endParaRPr lang="en-US" dirty="0"/>
          </a:p>
          <a:p>
            <a:pPr>
              <a:buNone/>
            </a:pPr>
            <a:r>
              <a:rPr lang="en-US" dirty="0"/>
              <a:t>  categorical variable and to identify which variables have</a:t>
            </a:r>
          </a:p>
          <a:p>
            <a:pPr>
              <a:buNone/>
            </a:pPr>
            <a:endParaRPr lang="en-US" dirty="0"/>
          </a:p>
          <a:p>
            <a:pPr>
              <a:buNone/>
            </a:pPr>
            <a:r>
              <a:rPr lang="en-US" dirty="0"/>
              <a:t>  significant influence on </a:t>
            </a:r>
            <a:r>
              <a:rPr lang="en-US" dirty="0">
                <a:solidFill>
                  <a:srgbClr val="F67031"/>
                </a:solidFill>
              </a:rPr>
              <a:t>IMDb score </a:t>
            </a:r>
            <a:r>
              <a:rPr lang="en-US" dirty="0"/>
              <a:t>and </a:t>
            </a:r>
            <a:r>
              <a:rPr lang="en-US" dirty="0">
                <a:solidFill>
                  <a:srgbClr val="F67031"/>
                </a:solidFill>
              </a:rPr>
              <a:t>gross</a:t>
            </a:r>
          </a:p>
          <a:p>
            <a:pPr>
              <a:buNone/>
            </a:pPr>
            <a:endParaRPr lang="en-US" dirty="0"/>
          </a:p>
        </p:txBody>
      </p:sp>
      <p:grpSp>
        <p:nvGrpSpPr>
          <p:cNvPr id="8" name="Shape 696">
            <a:extLst>
              <a:ext uri="{FF2B5EF4-FFF2-40B4-BE49-F238E27FC236}">
                <a16:creationId xmlns:a16="http://schemas.microsoft.com/office/drawing/2014/main" id="{6D579E0C-05A8-48B7-97EB-82C1E74DF71C}"/>
              </a:ext>
            </a:extLst>
          </p:cNvPr>
          <p:cNvGrpSpPr/>
          <p:nvPr/>
        </p:nvGrpSpPr>
        <p:grpSpPr>
          <a:xfrm>
            <a:off x="3937199" y="1053591"/>
            <a:ext cx="369526" cy="268183"/>
            <a:chOff x="3932350" y="3714775"/>
            <a:chExt cx="439650" cy="319075"/>
          </a:xfrm>
          <a:solidFill>
            <a:srgbClr val="F67031"/>
          </a:solidFill>
        </p:grpSpPr>
        <p:sp>
          <p:nvSpPr>
            <p:cNvPr id="9" name="Shape 697">
              <a:extLst>
                <a:ext uri="{FF2B5EF4-FFF2-40B4-BE49-F238E27FC236}">
                  <a16:creationId xmlns:a16="http://schemas.microsoft.com/office/drawing/2014/main" id="{51F7D08A-962E-46DC-8C34-5BAF83721303}"/>
                </a:ext>
              </a:extLst>
            </p:cNvPr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0" name="Shape 698">
              <a:extLst>
                <a:ext uri="{FF2B5EF4-FFF2-40B4-BE49-F238E27FC236}">
                  <a16:creationId xmlns:a16="http://schemas.microsoft.com/office/drawing/2014/main" id="{3E5B3B6F-67E2-4A10-B51D-ECC35018C6F2}"/>
                </a:ext>
              </a:extLst>
            </p:cNvPr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1" name="Shape 699">
              <a:extLst>
                <a:ext uri="{FF2B5EF4-FFF2-40B4-BE49-F238E27FC236}">
                  <a16:creationId xmlns:a16="http://schemas.microsoft.com/office/drawing/2014/main" id="{92EB79B7-6AD0-4EEE-800A-B07260730C6B}"/>
                </a:ext>
              </a:extLst>
            </p:cNvPr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2" name="Shape 700">
              <a:extLst>
                <a:ext uri="{FF2B5EF4-FFF2-40B4-BE49-F238E27FC236}">
                  <a16:creationId xmlns:a16="http://schemas.microsoft.com/office/drawing/2014/main" id="{4FFE7F5C-301E-4A88-A198-6868D8836045}"/>
                </a:ext>
              </a:extLst>
            </p:cNvPr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3" name="Shape 701">
              <a:extLst>
                <a:ext uri="{FF2B5EF4-FFF2-40B4-BE49-F238E27FC236}">
                  <a16:creationId xmlns:a16="http://schemas.microsoft.com/office/drawing/2014/main" id="{F83B6483-DA27-4F07-8DC7-79AAAA88374F}"/>
                </a:ext>
              </a:extLst>
            </p:cNvPr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  <p:grpSp>
        <p:nvGrpSpPr>
          <p:cNvPr id="14" name="Shape 696">
            <a:extLst>
              <a:ext uri="{FF2B5EF4-FFF2-40B4-BE49-F238E27FC236}">
                <a16:creationId xmlns:a16="http://schemas.microsoft.com/office/drawing/2014/main" id="{CBBBC9DF-28BB-445F-AF42-C6FCBF081C88}"/>
              </a:ext>
            </a:extLst>
          </p:cNvPr>
          <p:cNvGrpSpPr/>
          <p:nvPr/>
        </p:nvGrpSpPr>
        <p:grpSpPr>
          <a:xfrm>
            <a:off x="3937199" y="1518493"/>
            <a:ext cx="369526" cy="268183"/>
            <a:chOff x="3932350" y="3714775"/>
            <a:chExt cx="439650" cy="319075"/>
          </a:xfrm>
          <a:solidFill>
            <a:srgbClr val="F67031"/>
          </a:solidFill>
        </p:grpSpPr>
        <p:sp>
          <p:nvSpPr>
            <p:cNvPr id="15" name="Shape 697">
              <a:extLst>
                <a:ext uri="{FF2B5EF4-FFF2-40B4-BE49-F238E27FC236}">
                  <a16:creationId xmlns:a16="http://schemas.microsoft.com/office/drawing/2014/main" id="{68132F18-8FAC-4941-B552-9971A5AF1BB9}"/>
                </a:ext>
              </a:extLst>
            </p:cNvPr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0" t="0" r="0" b="0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6" name="Shape 698">
              <a:extLst>
                <a:ext uri="{FF2B5EF4-FFF2-40B4-BE49-F238E27FC236}">
                  <a16:creationId xmlns:a16="http://schemas.microsoft.com/office/drawing/2014/main" id="{77FAF63F-5975-4204-8ACA-F8CBCD0D178C}"/>
                </a:ext>
              </a:extLst>
            </p:cNvPr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7" name="Shape 699">
              <a:extLst>
                <a:ext uri="{FF2B5EF4-FFF2-40B4-BE49-F238E27FC236}">
                  <a16:creationId xmlns:a16="http://schemas.microsoft.com/office/drawing/2014/main" id="{5CACE051-BC9A-4549-B540-66EC3C52D717}"/>
                </a:ext>
              </a:extLst>
            </p:cNvPr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0" t="0" r="0" b="0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8" name="Shape 700">
              <a:extLst>
                <a:ext uri="{FF2B5EF4-FFF2-40B4-BE49-F238E27FC236}">
                  <a16:creationId xmlns:a16="http://schemas.microsoft.com/office/drawing/2014/main" id="{A6D27F3A-C0EA-4F9A-A7E2-19377DD1DCE6}"/>
                </a:ext>
              </a:extLst>
            </p:cNvPr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0" t="0" r="0" b="0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  <p:sp>
          <p:nvSpPr>
            <p:cNvPr id="19" name="Shape 701">
              <a:extLst>
                <a:ext uri="{FF2B5EF4-FFF2-40B4-BE49-F238E27FC236}">
                  <a16:creationId xmlns:a16="http://schemas.microsoft.com/office/drawing/2014/main" id="{8015F6CE-1BFD-43F0-A2CA-32379DAD195F}"/>
                </a:ext>
              </a:extLst>
            </p:cNvPr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0" t="0" r="0" b="0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grpFill/>
            <a:ln w="12175" cap="rnd" cmpd="sng">
              <a:solidFill>
                <a:srgbClr val="F67031"/>
              </a:solidFill>
              <a:prstDash val="solid"/>
              <a:round/>
              <a:headEnd type="none" w="med" len="med"/>
              <a:tailEnd type="none" w="med" len="med"/>
            </a:ln>
          </p:spPr>
          <p:txBody>
            <a:bodyPr wrap="square" lIns="91425" tIns="91425" rIns="91425" bIns="91425" anchor="ctr" anchorCtr="0">
              <a:noAutofit/>
            </a:bodyPr>
            <a:lstStyle/>
            <a:p>
              <a:pPr lvl="0">
                <a:spcBef>
                  <a:spcPts val="0"/>
                </a:spcBef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34910615"/>
      </p:ext>
    </p:extLst>
  </p:cSld>
  <p:clrMapOvr>
    <a:masterClrMapping/>
  </p:clrMapOvr>
</p:sld>
</file>

<file path=ppt/theme/theme1.xml><?xml version="1.0" encoding="utf-8"?>
<a:theme xmlns:a="http://schemas.openxmlformats.org/drawingml/2006/main" name="Ulysses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277</TotalTime>
  <Words>1532</Words>
  <Application>Microsoft Office PowerPoint</Application>
  <PresentationFormat>全屏显示(16:9)</PresentationFormat>
  <Paragraphs>522</Paragraphs>
  <Slides>30</Slides>
  <Notes>24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30</vt:i4>
      </vt:variant>
    </vt:vector>
  </HeadingPairs>
  <TitlesOfParts>
    <vt:vector size="38" baseType="lpstr">
      <vt:lpstr>Nunito Sans</vt:lpstr>
      <vt:lpstr>Helvetica Neue</vt:lpstr>
      <vt:lpstr>Calibri</vt:lpstr>
      <vt:lpstr>Mangal</vt:lpstr>
      <vt:lpstr>Arial</vt:lpstr>
      <vt:lpstr>Georgia</vt:lpstr>
      <vt:lpstr>Lucida Sans</vt:lpstr>
      <vt:lpstr>Ulysses template</vt:lpstr>
      <vt:lpstr>WHAT MAKES THE NEXT BLOCKBUSTER?  ZHUOQUN SHENG HE YOU 11/30/2017</vt:lpstr>
      <vt:lpstr>MOVIE PACKAGING- INVESTOR’S CONFUSION</vt:lpstr>
      <vt:lpstr>Contents</vt:lpstr>
      <vt:lpstr>1. DATA PREPARATION AND ASSUMPTIONS</vt:lpstr>
      <vt:lpstr>WE GET OUR DATASET FROM </vt:lpstr>
      <vt:lpstr>Dependent Variables</vt:lpstr>
      <vt:lpstr>HOW WE DEAL WITH CATEGORICAL VARIABLES? </vt:lpstr>
      <vt:lpstr>23</vt:lpstr>
      <vt:lpstr>WE ALSO SCALED THE VARIABLES </vt:lpstr>
      <vt:lpstr>2. INDIVIDUAL ANALYSIS</vt:lpstr>
      <vt:lpstr>ANALYSIS INTO IMDb SCORE</vt:lpstr>
      <vt:lpstr>SEVERAL METHODS TO PREDITCT IMDb SCORE</vt:lpstr>
      <vt:lpstr>Analysis into gross</vt:lpstr>
      <vt:lpstr>SEVERAL METHODS TO PREDITCT GROSS</vt:lpstr>
      <vt:lpstr>SEVERAL METHODS TO PREDITCT GROSS</vt:lpstr>
      <vt:lpstr>SEVERAL METHODS TO PREDITCT GROSS</vt:lpstr>
      <vt:lpstr>3. COMPREHENSIVE ANALYSIS AND PROGRAM IMPROVEMENTS</vt:lpstr>
      <vt:lpstr>PowerPoint 演示文稿</vt:lpstr>
      <vt:lpstr>PowerPoint 演示文稿</vt:lpstr>
      <vt:lpstr>PowerPoint 演示文稿</vt:lpstr>
      <vt:lpstr>DIRECTORS WHO HAVE HIGH IMDb SCORE AND HIGH GROSS </vt:lpstr>
      <vt:lpstr>DIRECTORS WHO HAVE LOW IMDb SCORE BUT HIGH GROSS </vt:lpstr>
      <vt:lpstr>Actors Map</vt:lpstr>
      <vt:lpstr>ACTORS WHO HAVE HIGH IMDb SCORE AND HIGH GROSS </vt:lpstr>
      <vt:lpstr>Actors Map</vt:lpstr>
      <vt:lpstr>ACTORS WHO HAVE HIGH IMDb SCORE AND HIGH GROSS </vt:lpstr>
      <vt:lpstr>CONCLUSION</vt:lpstr>
      <vt:lpstr>LIMITATIONS</vt:lpstr>
      <vt:lpstr>PROGRAM  IMPROVMENTS</vt:lpstr>
      <vt:lpstr>Thank you very much for your time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MAKES THE NEXT BLOCKBUSTER?</dc:title>
  <dc:creator>盛卓群</dc:creator>
  <cp:lastModifiedBy>盛卓群</cp:lastModifiedBy>
  <cp:revision>30</cp:revision>
  <dcterms:modified xsi:type="dcterms:W3CDTF">2017-11-30T21:32:03Z</dcterms:modified>
</cp:coreProperties>
</file>